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embeddings/Microsoft_Equation1.bin" ContentType="application/vnd.openxmlformats-officedocument.oleObject"/>
  <Override PartName="/ppt/notesSlides/notesSlide8.xml" ContentType="application/vnd.openxmlformats-officedocument.presentationml.notesSlide+xml"/>
  <Override PartName="/ppt/embeddings/oleObject1.bin" ContentType="application/vnd.openxmlformats-officedocument.oleObject"/>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79" r:id="rId2"/>
    <p:sldId id="294" r:id="rId3"/>
    <p:sldId id="281" r:id="rId4"/>
    <p:sldId id="293" r:id="rId5"/>
    <p:sldId id="291" r:id="rId6"/>
    <p:sldId id="295" r:id="rId7"/>
    <p:sldId id="275" r:id="rId8"/>
    <p:sldId id="288" r:id="rId9"/>
    <p:sldId id="297" r:id="rId10"/>
    <p:sldId id="296" r:id="rId11"/>
    <p:sldId id="28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B1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87" autoAdjust="0"/>
    <p:restoredTop sz="79523" autoAdjust="0"/>
  </p:normalViewPr>
  <p:slideViewPr>
    <p:cSldViewPr snapToGrid="0" snapToObjects="1">
      <p:cViewPr varScale="1">
        <p:scale>
          <a:sx n="93" d="100"/>
          <a:sy n="93" d="100"/>
        </p:scale>
        <p:origin x="-616" y="-11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emf"/></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695A00-061A-C243-BBD2-8911602092ED}" type="datetimeFigureOut">
              <a:rPr lang="en-US" smtClean="0"/>
              <a:t>3/27/19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921645-C22E-CB43-B7A2-89168C4DC8E7}" type="slidenum">
              <a:rPr lang="en-US" smtClean="0"/>
              <a:t>‹#›</a:t>
            </a:fld>
            <a:endParaRPr lang="en-US"/>
          </a:p>
        </p:txBody>
      </p:sp>
    </p:spTree>
    <p:extLst>
      <p:ext uri="{BB962C8B-B14F-4D97-AF65-F5344CB8AC3E}">
        <p14:creationId xmlns:p14="http://schemas.microsoft.com/office/powerpoint/2010/main" val="1391503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2</a:t>
            </a:fld>
            <a:endParaRPr lang="en-US"/>
          </a:p>
        </p:txBody>
      </p:sp>
    </p:spTree>
    <p:extLst>
      <p:ext uri="{BB962C8B-B14F-4D97-AF65-F5344CB8AC3E}">
        <p14:creationId xmlns:p14="http://schemas.microsoft.com/office/powerpoint/2010/main" val="14543243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11</a:t>
            </a:fld>
            <a:endParaRPr lang="en-US"/>
          </a:p>
        </p:txBody>
      </p:sp>
    </p:spTree>
    <p:extLst>
      <p:ext uri="{BB962C8B-B14F-4D97-AF65-F5344CB8AC3E}">
        <p14:creationId xmlns:p14="http://schemas.microsoft.com/office/powerpoint/2010/main" val="1913054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Hall, J.A., S. Gill, J. </a:t>
            </a:r>
            <a:r>
              <a:rPr lang="en-US" sz="1200" kern="1200" dirty="0" err="1">
                <a:solidFill>
                  <a:schemeClr val="tx1"/>
                </a:solidFill>
                <a:effectLst/>
                <a:latin typeface="+mn-lt"/>
                <a:ea typeface="+mn-ea"/>
                <a:cs typeface="+mn-cs"/>
              </a:rPr>
              <a:t>Obeysekera</a:t>
            </a:r>
            <a:r>
              <a:rPr lang="en-US" sz="1200" kern="1200" dirty="0">
                <a:solidFill>
                  <a:schemeClr val="tx1"/>
                </a:solidFill>
                <a:effectLst/>
                <a:latin typeface="+mn-lt"/>
                <a:ea typeface="+mn-ea"/>
                <a:cs typeface="+mn-cs"/>
              </a:rPr>
              <a:t>, W. Sweet, K. </a:t>
            </a:r>
            <a:r>
              <a:rPr lang="en-US" sz="1200" kern="1200" dirty="0" err="1">
                <a:solidFill>
                  <a:schemeClr val="tx1"/>
                </a:solidFill>
                <a:effectLst/>
                <a:latin typeface="+mn-lt"/>
                <a:ea typeface="+mn-ea"/>
                <a:cs typeface="+mn-cs"/>
              </a:rPr>
              <a:t>Knuuti</a:t>
            </a:r>
            <a:r>
              <a:rPr lang="en-US" sz="1200" kern="1200" dirty="0">
                <a:solidFill>
                  <a:schemeClr val="tx1"/>
                </a:solidFill>
                <a:effectLst/>
                <a:latin typeface="+mn-lt"/>
                <a:ea typeface="+mn-ea"/>
                <a:cs typeface="+mn-cs"/>
              </a:rPr>
              <a:t>, and J. </a:t>
            </a:r>
            <a:r>
              <a:rPr lang="en-US" sz="1200" kern="1200" dirty="0" err="1">
                <a:solidFill>
                  <a:schemeClr val="tx1"/>
                </a:solidFill>
                <a:effectLst/>
                <a:latin typeface="+mn-lt"/>
                <a:ea typeface="+mn-ea"/>
                <a:cs typeface="+mn-cs"/>
              </a:rPr>
              <a:t>Marburger</a:t>
            </a:r>
            <a:r>
              <a:rPr lang="en-US" sz="1200" kern="120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2016. Regional Sea Level Scenarios for Coastal Risk Management: Managing the Uncertainty of Future Sea Level Change and Extreme Water Levels for Department of Defense Coastal Sites Worldwide. U.S. Department of Defense, Strategic Environmental Research and Development Program. 224 pp. </a:t>
            </a:r>
            <a:endParaRPr lang="en-US" baseline="0" dirty="0"/>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32921645-C22E-CB43-B7A2-89168C4DC8E7}" type="slidenum">
              <a:rPr lang="en-US" smtClean="0"/>
              <a:t>3</a:t>
            </a:fld>
            <a:endParaRPr lang="en-US"/>
          </a:p>
        </p:txBody>
      </p:sp>
    </p:spTree>
    <p:extLst>
      <p:ext uri="{BB962C8B-B14F-4D97-AF65-F5344CB8AC3E}">
        <p14:creationId xmlns:p14="http://schemas.microsoft.com/office/powerpoint/2010/main" val="46216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4</a:t>
            </a:fld>
            <a:endParaRPr lang="en-US"/>
          </a:p>
        </p:txBody>
      </p:sp>
    </p:spTree>
    <p:extLst>
      <p:ext uri="{BB962C8B-B14F-4D97-AF65-F5344CB8AC3E}">
        <p14:creationId xmlns:p14="http://schemas.microsoft.com/office/powerpoint/2010/main" val="1600233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5</a:t>
            </a:fld>
            <a:endParaRPr lang="en-US"/>
          </a:p>
        </p:txBody>
      </p:sp>
    </p:spTree>
    <p:extLst>
      <p:ext uri="{BB962C8B-B14F-4D97-AF65-F5344CB8AC3E}">
        <p14:creationId xmlns:p14="http://schemas.microsoft.com/office/powerpoint/2010/main" val="39456210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32921645-C22E-CB43-B7A2-89168C4DC8E7}" type="slidenum">
              <a:rPr lang="en-US" smtClean="0"/>
              <a:t>6</a:t>
            </a:fld>
            <a:endParaRPr lang="en-US"/>
          </a:p>
        </p:txBody>
      </p:sp>
    </p:spTree>
    <p:extLst>
      <p:ext uri="{BB962C8B-B14F-4D97-AF65-F5344CB8AC3E}">
        <p14:creationId xmlns:p14="http://schemas.microsoft.com/office/powerpoint/2010/main" val="46216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7</a:t>
            </a:fld>
            <a:endParaRPr lang="en-US"/>
          </a:p>
        </p:txBody>
      </p:sp>
    </p:spTree>
    <p:extLst>
      <p:ext uri="{BB962C8B-B14F-4D97-AF65-F5344CB8AC3E}">
        <p14:creationId xmlns:p14="http://schemas.microsoft.com/office/powerpoint/2010/main" val="38881289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8</a:t>
            </a:fld>
            <a:endParaRPr lang="en-US"/>
          </a:p>
        </p:txBody>
      </p:sp>
    </p:spTree>
    <p:extLst>
      <p:ext uri="{BB962C8B-B14F-4D97-AF65-F5344CB8AC3E}">
        <p14:creationId xmlns:p14="http://schemas.microsoft.com/office/powerpoint/2010/main" val="11572524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9</a:t>
            </a:fld>
            <a:endParaRPr lang="en-US"/>
          </a:p>
        </p:txBody>
      </p:sp>
    </p:spTree>
    <p:extLst>
      <p:ext uri="{BB962C8B-B14F-4D97-AF65-F5344CB8AC3E}">
        <p14:creationId xmlns:p14="http://schemas.microsoft.com/office/powerpoint/2010/main" val="3948682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10</a:t>
            </a:fld>
            <a:endParaRPr lang="en-US"/>
          </a:p>
        </p:txBody>
      </p:sp>
    </p:spTree>
    <p:extLst>
      <p:ext uri="{BB962C8B-B14F-4D97-AF65-F5344CB8AC3E}">
        <p14:creationId xmlns:p14="http://schemas.microsoft.com/office/powerpoint/2010/main" val="1963231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2791EB9-29ED-E74F-84A3-E54FC108BE5E}" type="datetimeFigureOut">
              <a:rPr lang="en-US" smtClean="0"/>
              <a:t>3/27/19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849765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791EB9-29ED-E74F-84A3-E54FC108BE5E}" type="datetimeFigureOut">
              <a:rPr lang="en-US" smtClean="0"/>
              <a:t>3/27/19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278945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791EB9-29ED-E74F-84A3-E54FC108BE5E}" type="datetimeFigureOut">
              <a:rPr lang="en-US" smtClean="0"/>
              <a:t>3/27/19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280099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791EB9-29ED-E74F-84A3-E54FC108BE5E}" type="datetimeFigureOut">
              <a:rPr lang="en-US" smtClean="0"/>
              <a:t>3/27/19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250724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791EB9-29ED-E74F-84A3-E54FC108BE5E}" type="datetimeFigureOut">
              <a:rPr lang="en-US" smtClean="0"/>
              <a:t>3/27/19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357961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2791EB9-29ED-E74F-84A3-E54FC108BE5E}" type="datetimeFigureOut">
              <a:rPr lang="en-US" smtClean="0"/>
              <a:t>3/27/19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951474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2791EB9-29ED-E74F-84A3-E54FC108BE5E}" type="datetimeFigureOut">
              <a:rPr lang="en-US" smtClean="0"/>
              <a:t>3/27/19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2059244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2791EB9-29ED-E74F-84A3-E54FC108BE5E}" type="datetimeFigureOut">
              <a:rPr lang="en-US" smtClean="0"/>
              <a:t>3/27/19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872629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791EB9-29ED-E74F-84A3-E54FC108BE5E}" type="datetimeFigureOut">
              <a:rPr lang="en-US" smtClean="0"/>
              <a:t>3/27/19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118248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2791EB9-29ED-E74F-84A3-E54FC108BE5E}" type="datetimeFigureOut">
              <a:rPr lang="en-US" smtClean="0"/>
              <a:t>3/27/19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770875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2791EB9-29ED-E74F-84A3-E54FC108BE5E}" type="datetimeFigureOut">
              <a:rPr lang="en-US" smtClean="0"/>
              <a:t>3/27/19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13132023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791EB9-29ED-E74F-84A3-E54FC108BE5E}" type="datetimeFigureOut">
              <a:rPr lang="en-US" smtClean="0"/>
              <a:t>3/27/19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8BB358-3687-1647-AF2F-7767B14189AF}" type="slidenum">
              <a:rPr lang="en-US" smtClean="0"/>
              <a:t>‹#›</a:t>
            </a:fld>
            <a:endParaRPr lang="en-US"/>
          </a:p>
        </p:txBody>
      </p:sp>
    </p:spTree>
    <p:extLst>
      <p:ext uri="{BB962C8B-B14F-4D97-AF65-F5344CB8AC3E}">
        <p14:creationId xmlns:p14="http://schemas.microsoft.com/office/powerpoint/2010/main" val="4988770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hyperlink" Target="https://www.theguardian.com/world/video/2017/jul/12/vast-iceberg-splits-from-antarctic-ice-shelf-video-explainer" TargetMode="External"/><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9.png"/><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4" Type="http://schemas.openxmlformats.org/officeDocument/2006/relationships/oleObject" Target="../embeddings/Microsoft_Equation1.bin"/><Relationship Id="rId5" Type="http://schemas.openxmlformats.org/officeDocument/2006/relationships/image" Target="../media/image14.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4" Type="http://schemas.openxmlformats.org/officeDocument/2006/relationships/oleObject" Target="../embeddings/oleObject1.bin"/><Relationship Id="rId5" Type="http://schemas.openxmlformats.org/officeDocument/2006/relationships/image" Target="../media/image15.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2001"/>
            <a:ext cx="10515600" cy="1325563"/>
          </a:xfrm>
        </p:spPr>
        <p:txBody>
          <a:bodyPr/>
          <a:lstStyle/>
          <a:p>
            <a:pPr algn="ctr"/>
            <a:r>
              <a:rPr lang="en-US" dirty="0"/>
              <a:t>Sea Level Rise Impacts in Tacoma </a:t>
            </a:r>
          </a:p>
        </p:txBody>
      </p:sp>
      <p:pic>
        <p:nvPicPr>
          <p:cNvPr id="4" name="Picture 3"/>
          <p:cNvPicPr>
            <a:picLocks noChangeAspect="1"/>
          </p:cNvPicPr>
          <p:nvPr/>
        </p:nvPicPr>
        <p:blipFill>
          <a:blip r:embed="rId2"/>
          <a:stretch>
            <a:fillRect/>
          </a:stretch>
        </p:blipFill>
        <p:spPr>
          <a:xfrm>
            <a:off x="2354562" y="1476355"/>
            <a:ext cx="7503461" cy="5038893"/>
          </a:xfrm>
          <a:prstGeom prst="rect">
            <a:avLst/>
          </a:prstGeom>
        </p:spPr>
      </p:pic>
    </p:spTree>
    <p:extLst>
      <p:ext uri="{BB962C8B-B14F-4D97-AF65-F5344CB8AC3E}">
        <p14:creationId xmlns:p14="http://schemas.microsoft.com/office/powerpoint/2010/main" val="82146638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0244" y="365125"/>
            <a:ext cx="10843556" cy="1325563"/>
          </a:xfrm>
        </p:spPr>
        <p:txBody>
          <a:bodyPr/>
          <a:lstStyle/>
          <a:p>
            <a:r>
              <a:rPr lang="en-US" dirty="0"/>
              <a:t>Part II. Tools for Analysis: What are the expected damage costs of flooding?  </a:t>
            </a:r>
          </a:p>
        </p:txBody>
      </p:sp>
      <p:sp>
        <p:nvSpPr>
          <p:cNvPr id="3" name="Content Placeholder 2"/>
          <p:cNvSpPr>
            <a:spLocks noGrp="1"/>
          </p:cNvSpPr>
          <p:nvPr>
            <p:ph idx="1"/>
          </p:nvPr>
        </p:nvSpPr>
        <p:spPr>
          <a:xfrm>
            <a:off x="510244" y="1974925"/>
            <a:ext cx="11248048" cy="4237785"/>
          </a:xfrm>
        </p:spPr>
        <p:txBody>
          <a:bodyPr>
            <a:normAutofit fontScale="92500"/>
          </a:bodyPr>
          <a:lstStyle/>
          <a:p>
            <a:pPr marL="0" indent="0">
              <a:buNone/>
            </a:pPr>
            <a:r>
              <a:rPr lang="en-US" b="1" dirty="0"/>
              <a:t>Calculating expected damages from SLR and flooding in Tacoma </a:t>
            </a:r>
          </a:p>
          <a:p>
            <a:pPr marL="0" indent="0">
              <a:buNone/>
            </a:pPr>
            <a:endParaRPr lang="en-US" sz="600" b="1" dirty="0"/>
          </a:p>
          <a:p>
            <a:pPr marL="0" indent="0" algn="ctr">
              <a:buNone/>
            </a:pPr>
            <a:r>
              <a:rPr lang="en-US" sz="3600" i="1" dirty="0">
                <a:latin typeface="Cambria"/>
                <a:cs typeface="Cambria"/>
              </a:rPr>
              <a:t>E[x</a:t>
            </a:r>
            <a:r>
              <a:rPr lang="en-US" sz="3600" i="1" baseline="-25000" dirty="0">
                <a:latin typeface="Cambria"/>
                <a:cs typeface="Cambria"/>
              </a:rPr>
              <a:t>i </a:t>
            </a:r>
            <a:r>
              <a:rPr lang="en-US" sz="3600" i="1" dirty="0">
                <a:latin typeface="Cambria"/>
                <a:cs typeface="Cambria"/>
              </a:rPr>
              <a:t>] = x</a:t>
            </a:r>
            <a:r>
              <a:rPr lang="en-US" sz="3600" i="1" baseline="-25000" dirty="0">
                <a:latin typeface="Cambria"/>
                <a:cs typeface="Cambria"/>
              </a:rPr>
              <a:t>F,i</a:t>
            </a:r>
            <a:r>
              <a:rPr lang="en-US" sz="3600" i="1" dirty="0">
                <a:latin typeface="Cambria"/>
                <a:cs typeface="Cambria"/>
              </a:rPr>
              <a:t>*p</a:t>
            </a:r>
            <a:r>
              <a:rPr lang="en-US" sz="3600" i="1" baseline="-25000" dirty="0">
                <a:latin typeface="Cambria"/>
                <a:cs typeface="Cambria"/>
              </a:rPr>
              <a:t>F,i</a:t>
            </a:r>
            <a:r>
              <a:rPr lang="en-US" sz="3600" i="1" dirty="0">
                <a:latin typeface="Cambria"/>
                <a:cs typeface="Cambria"/>
              </a:rPr>
              <a:t> + x</a:t>
            </a:r>
            <a:r>
              <a:rPr lang="en-US" sz="3600" i="1" baseline="-25000" dirty="0">
                <a:latin typeface="Cambria"/>
                <a:cs typeface="Cambria"/>
              </a:rPr>
              <a:t>NF,i</a:t>
            </a:r>
            <a:r>
              <a:rPr lang="en-US" sz="3600" i="1" dirty="0">
                <a:latin typeface="Cambria"/>
                <a:cs typeface="Cambria"/>
              </a:rPr>
              <a:t>*p</a:t>
            </a:r>
            <a:r>
              <a:rPr lang="en-US" sz="3600" i="1" baseline="-25000" dirty="0">
                <a:latin typeface="Cambria"/>
                <a:cs typeface="Cambria"/>
              </a:rPr>
              <a:t>NF,i</a:t>
            </a:r>
          </a:p>
          <a:p>
            <a:pPr marL="0" indent="0" algn="ctr">
              <a:buNone/>
            </a:pPr>
            <a:endParaRPr lang="en-US" sz="1400" dirty="0"/>
          </a:p>
          <a:p>
            <a:r>
              <a:rPr lang="en-US" b="1" i="1" dirty="0">
                <a:latin typeface="Cambria"/>
                <a:cs typeface="Cambria"/>
              </a:rPr>
              <a:t>E[X</a:t>
            </a:r>
            <a:r>
              <a:rPr lang="en-US" b="1" i="1" baseline="-25000" dirty="0">
                <a:latin typeface="Cambria"/>
                <a:cs typeface="Cambria"/>
              </a:rPr>
              <a:t>i</a:t>
            </a:r>
            <a:r>
              <a:rPr lang="en-US" b="1" i="1" dirty="0">
                <a:latin typeface="Cambria"/>
                <a:cs typeface="Cambria"/>
              </a:rPr>
              <a:t>] </a:t>
            </a:r>
            <a:r>
              <a:rPr lang="en-US" dirty="0"/>
              <a:t>is the expected damage from a maximum flood height of </a:t>
            </a:r>
            <a:r>
              <a:rPr lang="en-US" i="1" dirty="0" err="1">
                <a:latin typeface="Cambria"/>
                <a:cs typeface="Cambria"/>
              </a:rPr>
              <a:t>i</a:t>
            </a:r>
            <a:r>
              <a:rPr lang="en-US" dirty="0"/>
              <a:t>, for </a:t>
            </a:r>
            <a:r>
              <a:rPr lang="en-US" i="1" dirty="0" err="1">
                <a:latin typeface="Cambria"/>
                <a:cs typeface="Cambria"/>
              </a:rPr>
              <a:t>i</a:t>
            </a:r>
            <a:r>
              <a:rPr lang="en-US" dirty="0">
                <a:latin typeface="Cambria"/>
                <a:cs typeface="Cambria"/>
              </a:rPr>
              <a:t>=1, 2, </a:t>
            </a:r>
            <a:r>
              <a:rPr lang="mr-IN" dirty="0">
                <a:latin typeface="Cambria"/>
                <a:cs typeface="Cambria"/>
              </a:rPr>
              <a:t>…</a:t>
            </a:r>
            <a:r>
              <a:rPr lang="en-US" dirty="0">
                <a:latin typeface="Cambria"/>
                <a:cs typeface="Cambria"/>
              </a:rPr>
              <a:t>10 </a:t>
            </a:r>
            <a:endParaRPr lang="en-US" dirty="0"/>
          </a:p>
          <a:p>
            <a:r>
              <a:rPr lang="en-US" dirty="0"/>
              <a:t>For each flood level, </a:t>
            </a:r>
            <a:r>
              <a:rPr lang="en-US" i="1" dirty="0" err="1">
                <a:latin typeface="Cambria"/>
                <a:cs typeface="Cambria"/>
              </a:rPr>
              <a:t>i</a:t>
            </a:r>
            <a:r>
              <a:rPr lang="en-US" dirty="0"/>
              <a:t>, there is probability </a:t>
            </a:r>
            <a:r>
              <a:rPr lang="en-US" b="1" i="1" dirty="0">
                <a:latin typeface="Cambria"/>
                <a:cs typeface="Cambria"/>
              </a:rPr>
              <a:t>p</a:t>
            </a:r>
            <a:r>
              <a:rPr lang="en-US" b="1" i="1" baseline="-25000" dirty="0">
                <a:latin typeface="Cambria"/>
                <a:cs typeface="Cambria"/>
              </a:rPr>
              <a:t>F,i</a:t>
            </a:r>
            <a:r>
              <a:rPr lang="en-US" b="1" i="1" dirty="0">
                <a:latin typeface="Cambria"/>
                <a:cs typeface="Cambria"/>
              </a:rPr>
              <a:t> </a:t>
            </a:r>
            <a:r>
              <a:rPr lang="en-US" dirty="0"/>
              <a:t>of </a:t>
            </a:r>
            <a:r>
              <a:rPr lang="en-US" b="1" dirty="0"/>
              <a:t>Flooding</a:t>
            </a:r>
            <a:r>
              <a:rPr lang="en-US" dirty="0"/>
              <a:t> which would cause </a:t>
            </a:r>
            <a:r>
              <a:rPr lang="en-US" b="1" i="1" dirty="0">
                <a:latin typeface="Cambria"/>
                <a:cs typeface="Cambria"/>
              </a:rPr>
              <a:t>x</a:t>
            </a:r>
            <a:r>
              <a:rPr lang="en-US" b="1" i="1" baseline="-25000" dirty="0">
                <a:latin typeface="Cambria"/>
                <a:cs typeface="Cambria"/>
              </a:rPr>
              <a:t>F,i</a:t>
            </a:r>
            <a:r>
              <a:rPr lang="en-US" b="1" i="1" dirty="0">
                <a:latin typeface="Cambria"/>
                <a:cs typeface="Cambria"/>
              </a:rPr>
              <a:t> </a:t>
            </a:r>
            <a:r>
              <a:rPr lang="en-US" dirty="0">
                <a:latin typeface="Calibri"/>
                <a:cs typeface="Calibri"/>
              </a:rPr>
              <a:t>dollars in </a:t>
            </a:r>
            <a:r>
              <a:rPr lang="en-US" dirty="0"/>
              <a:t>property damages.</a:t>
            </a:r>
          </a:p>
          <a:p>
            <a:r>
              <a:rPr lang="en-US" dirty="0"/>
              <a:t>What is the value of the second term, </a:t>
            </a:r>
            <a:r>
              <a:rPr lang="en-US" b="1" i="1" dirty="0">
                <a:latin typeface="Cambria"/>
                <a:cs typeface="Cambria"/>
              </a:rPr>
              <a:t>x</a:t>
            </a:r>
            <a:r>
              <a:rPr lang="en-US" b="1" i="1" baseline="-25000" dirty="0">
                <a:latin typeface="Cambria"/>
                <a:cs typeface="Cambria"/>
              </a:rPr>
              <a:t>NF,i</a:t>
            </a:r>
            <a:r>
              <a:rPr lang="en-US" b="1" i="1" dirty="0">
                <a:latin typeface="Cambria"/>
                <a:cs typeface="Cambria"/>
              </a:rPr>
              <a:t>*p</a:t>
            </a:r>
            <a:r>
              <a:rPr lang="en-US" b="1" i="1" baseline="-25000" dirty="0">
                <a:latin typeface="Cambria"/>
                <a:cs typeface="Cambria"/>
              </a:rPr>
              <a:t>NF,i</a:t>
            </a:r>
            <a:r>
              <a:rPr lang="en-US" dirty="0">
                <a:latin typeface="Calibri"/>
                <a:cs typeface="Calibri"/>
              </a:rPr>
              <a:t>? Why? </a:t>
            </a:r>
          </a:p>
          <a:p>
            <a:pPr lvl="1"/>
            <a:r>
              <a:rPr lang="en-US" b="1" i="1" dirty="0">
                <a:latin typeface="Cambria"/>
                <a:cs typeface="Cambria"/>
              </a:rPr>
              <a:t>p</a:t>
            </a:r>
            <a:r>
              <a:rPr lang="en-US" b="1" i="1" baseline="-25000" dirty="0">
                <a:latin typeface="Cambria"/>
                <a:cs typeface="Cambria"/>
              </a:rPr>
              <a:t>NF,</a:t>
            </a:r>
            <a:r>
              <a:rPr lang="en-US" i="1" baseline="-25000" dirty="0">
                <a:latin typeface="Cambria"/>
                <a:cs typeface="Cambria"/>
              </a:rPr>
              <a:t>i</a:t>
            </a:r>
            <a:r>
              <a:rPr lang="en-US" baseline="-25000" dirty="0">
                <a:latin typeface="Calibri"/>
                <a:cs typeface="Calibri"/>
              </a:rPr>
              <a:t> </a:t>
            </a:r>
            <a:r>
              <a:rPr lang="en-US" dirty="0">
                <a:latin typeface="Calibri"/>
                <a:cs typeface="Calibri"/>
              </a:rPr>
              <a:t> is the pro</a:t>
            </a:r>
            <a:r>
              <a:rPr lang="en-US" dirty="0"/>
              <a:t>bability of </a:t>
            </a:r>
            <a:r>
              <a:rPr lang="en-US" b="1" dirty="0"/>
              <a:t>No Flood </a:t>
            </a:r>
            <a:r>
              <a:rPr lang="en-US" dirty="0"/>
              <a:t>in which case damages would be 0, or </a:t>
            </a:r>
            <a:r>
              <a:rPr lang="en-US" b="1" i="1" dirty="0">
                <a:latin typeface="Cambria"/>
                <a:cs typeface="Cambria"/>
              </a:rPr>
              <a:t>x</a:t>
            </a:r>
            <a:r>
              <a:rPr lang="en-US" b="1" i="1" baseline="-25000" dirty="0">
                <a:latin typeface="Cambria"/>
                <a:cs typeface="Cambria"/>
              </a:rPr>
              <a:t>NF,i </a:t>
            </a:r>
            <a:r>
              <a:rPr lang="en-US" dirty="0"/>
              <a:t>= 0</a:t>
            </a:r>
          </a:p>
          <a:p>
            <a:r>
              <a:rPr lang="en-US" dirty="0"/>
              <a:t>Thus, our calculation simplifies to:  </a:t>
            </a:r>
            <a:r>
              <a:rPr lang="en-US" b="1" i="1" dirty="0">
                <a:latin typeface="Cambria"/>
                <a:cs typeface="Cambria"/>
              </a:rPr>
              <a:t>E[x</a:t>
            </a:r>
            <a:r>
              <a:rPr lang="en-US" b="1" i="1" baseline="-25000" dirty="0">
                <a:latin typeface="Cambria"/>
                <a:cs typeface="Cambria"/>
              </a:rPr>
              <a:t>i </a:t>
            </a:r>
            <a:r>
              <a:rPr lang="en-US" b="1" i="1" dirty="0">
                <a:latin typeface="Cambria"/>
                <a:cs typeface="Cambria"/>
              </a:rPr>
              <a:t>] = x</a:t>
            </a:r>
            <a:r>
              <a:rPr lang="en-US" b="1" i="1" baseline="-25000" dirty="0">
                <a:latin typeface="Cambria"/>
                <a:cs typeface="Cambria"/>
              </a:rPr>
              <a:t>F,i</a:t>
            </a:r>
            <a:r>
              <a:rPr lang="en-US" b="1" i="1" dirty="0">
                <a:latin typeface="Cambria"/>
                <a:cs typeface="Cambria"/>
              </a:rPr>
              <a:t>*p</a:t>
            </a:r>
            <a:r>
              <a:rPr lang="en-US" b="1" i="1" baseline="-25000" dirty="0">
                <a:latin typeface="Cambria"/>
                <a:cs typeface="Cambria"/>
              </a:rPr>
              <a:t>F,i</a:t>
            </a:r>
            <a:r>
              <a:rPr lang="en-US" b="1" i="1" dirty="0">
                <a:latin typeface="Cambria"/>
                <a:cs typeface="Cambria"/>
              </a:rPr>
              <a:t> </a:t>
            </a:r>
            <a:r>
              <a:rPr lang="en-US" b="1" dirty="0"/>
              <a:t>  </a:t>
            </a:r>
            <a:r>
              <a:rPr lang="en-US" dirty="0">
                <a:latin typeface="Cambria"/>
                <a:cs typeface="Cambria"/>
              </a:rPr>
              <a:t>for </a:t>
            </a:r>
            <a:r>
              <a:rPr lang="en-US" dirty="0" err="1">
                <a:latin typeface="Cambria"/>
                <a:cs typeface="Cambria"/>
              </a:rPr>
              <a:t>i</a:t>
            </a:r>
            <a:r>
              <a:rPr lang="en-US" dirty="0">
                <a:latin typeface="Cambria"/>
                <a:cs typeface="Cambria"/>
              </a:rPr>
              <a:t>= 1, 2, </a:t>
            </a:r>
            <a:r>
              <a:rPr lang="mr-IN" dirty="0">
                <a:latin typeface="Cambria"/>
                <a:cs typeface="Cambria"/>
              </a:rPr>
              <a:t>…</a:t>
            </a:r>
            <a:r>
              <a:rPr lang="en-US" dirty="0">
                <a:latin typeface="Cambria"/>
                <a:cs typeface="Cambria"/>
              </a:rPr>
              <a:t>10</a:t>
            </a:r>
          </a:p>
        </p:txBody>
      </p:sp>
      <p:cxnSp>
        <p:nvCxnSpPr>
          <p:cNvPr id="6" name="Straight Connector 5"/>
          <p:cNvCxnSpPr/>
          <p:nvPr/>
        </p:nvCxnSpPr>
        <p:spPr>
          <a:xfrm>
            <a:off x="6701206" y="3300005"/>
            <a:ext cx="1610104" cy="0"/>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478212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5518" y="365125"/>
            <a:ext cx="10968282" cy="1325563"/>
          </a:xfrm>
        </p:spPr>
        <p:txBody>
          <a:bodyPr>
            <a:normAutofit/>
          </a:bodyPr>
          <a:lstStyle/>
          <a:p>
            <a:r>
              <a:rPr lang="en-US" dirty="0"/>
              <a:t>Part IV. Tools for Analysis: How much to spend on adaptation to Sea Level Rise? </a:t>
            </a:r>
          </a:p>
        </p:txBody>
      </p:sp>
      <p:sp>
        <p:nvSpPr>
          <p:cNvPr id="3" name="Content Placeholder 2"/>
          <p:cNvSpPr>
            <a:spLocks noGrp="1"/>
          </p:cNvSpPr>
          <p:nvPr>
            <p:ph idx="1"/>
          </p:nvPr>
        </p:nvSpPr>
        <p:spPr>
          <a:xfrm>
            <a:off x="341853" y="2068340"/>
            <a:ext cx="5865448" cy="4351338"/>
          </a:xfrm>
        </p:spPr>
        <p:txBody>
          <a:bodyPr>
            <a:normAutofit fontScale="92500" lnSpcReduction="20000"/>
          </a:bodyPr>
          <a:lstStyle/>
          <a:p>
            <a:r>
              <a:rPr lang="en-US" b="1" dirty="0"/>
              <a:t>Principle of Marginal Analysis </a:t>
            </a:r>
            <a:endParaRPr lang="en-US" b="1" dirty="0">
              <a:sym typeface="Wingdings"/>
            </a:endParaRPr>
          </a:p>
          <a:p>
            <a:pPr lvl="1"/>
            <a:r>
              <a:rPr lang="en-US" dirty="0">
                <a:sym typeface="Wingdings"/>
              </a:rPr>
              <a:t>The optimal quantity, Q* , is where the Marginal Benefit = Marginal Cost  </a:t>
            </a:r>
          </a:p>
          <a:p>
            <a:pPr lvl="2"/>
            <a:endParaRPr lang="en-US" sz="1200" dirty="0">
              <a:sym typeface="Wingdings"/>
            </a:endParaRPr>
          </a:p>
          <a:p>
            <a:r>
              <a:rPr lang="en-US" sz="2600" dirty="0">
                <a:sym typeface="Wingdings"/>
              </a:rPr>
              <a:t>Why would Q’ not be optimal? Q’’? </a:t>
            </a:r>
          </a:p>
          <a:p>
            <a:endParaRPr lang="en-US" sz="1200" dirty="0">
              <a:sym typeface="Wingdings"/>
            </a:endParaRPr>
          </a:p>
          <a:p>
            <a:r>
              <a:rPr lang="en-US" sz="2600" dirty="0">
                <a:sym typeface="Wingdings"/>
              </a:rPr>
              <a:t>The Total Cost of Q* is the area under the Marginal Cost curve from 0 to Q*</a:t>
            </a:r>
          </a:p>
          <a:p>
            <a:pPr lvl="1"/>
            <a:r>
              <a:rPr lang="en-US" dirty="0">
                <a:sym typeface="Wingdings"/>
              </a:rPr>
              <a:t>What area represents the Total Value of Benefits at Q*?</a:t>
            </a:r>
          </a:p>
          <a:p>
            <a:pPr lvl="1"/>
            <a:endParaRPr lang="en-US" sz="1200" dirty="0">
              <a:sym typeface="Wingdings"/>
            </a:endParaRPr>
          </a:p>
          <a:p>
            <a:r>
              <a:rPr lang="en-US" sz="2600" dirty="0">
                <a:sym typeface="Wingdings"/>
              </a:rPr>
              <a:t>How could this principle apply to decisions on sea level rise adaptation in Tacoma? </a:t>
            </a:r>
          </a:p>
          <a:p>
            <a:pPr lvl="1"/>
            <a:r>
              <a:rPr lang="en-US" dirty="0">
                <a:sym typeface="Wingdings"/>
              </a:rPr>
              <a:t>What are the costs and benefits? </a:t>
            </a:r>
          </a:p>
        </p:txBody>
      </p:sp>
      <p:grpSp>
        <p:nvGrpSpPr>
          <p:cNvPr id="36" name="Group 35"/>
          <p:cNvGrpSpPr/>
          <p:nvPr/>
        </p:nvGrpSpPr>
        <p:grpSpPr>
          <a:xfrm>
            <a:off x="6139426" y="2034496"/>
            <a:ext cx="5738815" cy="4199382"/>
            <a:chOff x="6220492" y="1723766"/>
            <a:chExt cx="5738815" cy="4199382"/>
          </a:xfrm>
        </p:grpSpPr>
        <p:sp>
          <p:nvSpPr>
            <p:cNvPr id="7" name="TextBox 6"/>
            <p:cNvSpPr txBox="1"/>
            <p:nvPr/>
          </p:nvSpPr>
          <p:spPr>
            <a:xfrm>
              <a:off x="7624147" y="5491011"/>
              <a:ext cx="410465" cy="338554"/>
            </a:xfrm>
            <a:prstGeom prst="rect">
              <a:avLst/>
            </a:prstGeom>
            <a:noFill/>
          </p:spPr>
          <p:txBody>
            <a:bodyPr wrap="square" rtlCol="0">
              <a:spAutoFit/>
            </a:bodyPr>
            <a:lstStyle/>
            <a:p>
              <a:r>
                <a:rPr lang="en-US" sz="1600" i="1" dirty="0">
                  <a:solidFill>
                    <a:srgbClr val="FF0000"/>
                  </a:solidFill>
                </a:rPr>
                <a:t>Q’</a:t>
              </a:r>
            </a:p>
          </p:txBody>
        </p:sp>
        <p:sp>
          <p:nvSpPr>
            <p:cNvPr id="8" name="TextBox 7"/>
            <p:cNvSpPr txBox="1"/>
            <p:nvPr/>
          </p:nvSpPr>
          <p:spPr>
            <a:xfrm>
              <a:off x="9031742" y="5479671"/>
              <a:ext cx="420101" cy="338554"/>
            </a:xfrm>
            <a:prstGeom prst="rect">
              <a:avLst/>
            </a:prstGeom>
            <a:noFill/>
          </p:spPr>
          <p:txBody>
            <a:bodyPr wrap="square" rtlCol="0">
              <a:spAutoFit/>
            </a:bodyPr>
            <a:lstStyle/>
            <a:p>
              <a:r>
                <a:rPr lang="en-US" sz="1600" i="1" dirty="0">
                  <a:solidFill>
                    <a:srgbClr val="FF0000"/>
                  </a:solidFill>
                </a:rPr>
                <a:t>Q’’</a:t>
              </a:r>
            </a:p>
          </p:txBody>
        </p:sp>
        <p:cxnSp>
          <p:nvCxnSpPr>
            <p:cNvPr id="12" name="Straight Connector 11"/>
            <p:cNvCxnSpPr>
              <a:stCxn id="8" idx="1"/>
              <a:endCxn id="8" idx="1"/>
            </p:cNvCxnSpPr>
            <p:nvPr/>
          </p:nvCxnSpPr>
          <p:spPr>
            <a:xfrm>
              <a:off x="9031742" y="5648948"/>
              <a:ext cx="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nvGrpSpPr>
            <p:cNvPr id="21" name="Group 20"/>
            <p:cNvGrpSpPr/>
            <p:nvPr/>
          </p:nvGrpSpPr>
          <p:grpSpPr>
            <a:xfrm>
              <a:off x="6626330" y="1918773"/>
              <a:ext cx="4393716" cy="3622186"/>
              <a:chOff x="7108292" y="2024923"/>
              <a:chExt cx="4002582" cy="3283632"/>
            </a:xfrm>
          </p:grpSpPr>
          <p:cxnSp>
            <p:nvCxnSpPr>
              <p:cNvPr id="17" name="Straight Connector 16"/>
              <p:cNvCxnSpPr/>
              <p:nvPr/>
            </p:nvCxnSpPr>
            <p:spPr>
              <a:xfrm flipV="1">
                <a:off x="7108292" y="2201884"/>
                <a:ext cx="3289468" cy="3008876"/>
              </a:xfrm>
              <a:prstGeom prst="line">
                <a:avLst/>
              </a:prstGeom>
              <a:ln w="19050">
                <a:solidFill>
                  <a:srgbClr val="FF0000"/>
                </a:solidFill>
              </a:ln>
            </p:spPr>
            <p:style>
              <a:lnRef idx="2">
                <a:schemeClr val="accent1"/>
              </a:lnRef>
              <a:fillRef idx="0">
                <a:schemeClr val="accent1"/>
              </a:fillRef>
              <a:effectRef idx="1">
                <a:schemeClr val="accent1"/>
              </a:effectRef>
              <a:fontRef idx="minor">
                <a:schemeClr val="tx1"/>
              </a:fontRef>
            </p:style>
          </p:cxnSp>
          <p:sp>
            <p:nvSpPr>
              <p:cNvPr id="6" name="Oval 5"/>
              <p:cNvSpPr/>
              <p:nvPr/>
            </p:nvSpPr>
            <p:spPr>
              <a:xfrm flipH="1" flipV="1">
                <a:off x="8739018" y="3626942"/>
                <a:ext cx="88117" cy="108859"/>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9444398" y="5222769"/>
                <a:ext cx="0" cy="70233"/>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flipV="1">
                <a:off x="8157709" y="5215242"/>
                <a:ext cx="0" cy="93313"/>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7108292" y="5210760"/>
                <a:ext cx="4002582" cy="0"/>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V="1">
                <a:off x="7108292" y="2024923"/>
                <a:ext cx="0" cy="3190319"/>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7108292" y="2201884"/>
                <a:ext cx="3470770" cy="3008876"/>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grpSp>
        <p:cxnSp>
          <p:nvCxnSpPr>
            <p:cNvPr id="27" name="Straight Connector 26"/>
            <p:cNvCxnSpPr/>
            <p:nvPr/>
          </p:nvCxnSpPr>
          <p:spPr>
            <a:xfrm>
              <a:off x="8441717" y="5394608"/>
              <a:ext cx="0" cy="77474"/>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a:stCxn id="6" idx="4"/>
            </p:cNvCxnSpPr>
            <p:nvPr/>
          </p:nvCxnSpPr>
          <p:spPr>
            <a:xfrm flipH="1">
              <a:off x="8447340" y="3685966"/>
              <a:ext cx="17435" cy="1747115"/>
            </a:xfrm>
            <a:prstGeom prst="line">
              <a:avLst/>
            </a:prstGeom>
            <a:ln>
              <a:solidFill>
                <a:schemeClr val="tx1"/>
              </a:solidFill>
              <a:prstDash val="sysDot"/>
            </a:ln>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8253919" y="5463085"/>
              <a:ext cx="410465" cy="338554"/>
            </a:xfrm>
            <a:prstGeom prst="rect">
              <a:avLst/>
            </a:prstGeom>
            <a:noFill/>
          </p:spPr>
          <p:txBody>
            <a:bodyPr wrap="square" rtlCol="0">
              <a:spAutoFit/>
            </a:bodyPr>
            <a:lstStyle/>
            <a:p>
              <a:r>
                <a:rPr lang="en-US" sz="1600" i="1" dirty="0"/>
                <a:t>Q</a:t>
              </a:r>
              <a:r>
                <a:rPr lang="en-US" sz="1600" i="1" baseline="30000" dirty="0"/>
                <a:t>*</a:t>
              </a:r>
            </a:p>
          </p:txBody>
        </p:sp>
        <p:sp>
          <p:nvSpPr>
            <p:cNvPr id="30" name="TextBox 29"/>
            <p:cNvSpPr txBox="1"/>
            <p:nvPr/>
          </p:nvSpPr>
          <p:spPr>
            <a:xfrm>
              <a:off x="6220492" y="1856574"/>
              <a:ext cx="301660" cy="369332"/>
            </a:xfrm>
            <a:prstGeom prst="rect">
              <a:avLst/>
            </a:prstGeom>
            <a:noFill/>
          </p:spPr>
          <p:txBody>
            <a:bodyPr wrap="none" rtlCol="0">
              <a:spAutoFit/>
            </a:bodyPr>
            <a:lstStyle/>
            <a:p>
              <a:r>
                <a:rPr lang="en-US" dirty="0"/>
                <a:t>$</a:t>
              </a:r>
            </a:p>
          </p:txBody>
        </p:sp>
        <p:sp>
          <p:nvSpPr>
            <p:cNvPr id="32" name="TextBox 31"/>
            <p:cNvSpPr txBox="1"/>
            <p:nvPr/>
          </p:nvSpPr>
          <p:spPr>
            <a:xfrm>
              <a:off x="10748293" y="5553816"/>
              <a:ext cx="1211014" cy="369332"/>
            </a:xfrm>
            <a:prstGeom prst="rect">
              <a:avLst/>
            </a:prstGeom>
            <a:noFill/>
          </p:spPr>
          <p:txBody>
            <a:bodyPr wrap="none" rtlCol="0">
              <a:spAutoFit/>
            </a:bodyPr>
            <a:lstStyle/>
            <a:p>
              <a:r>
                <a:rPr lang="en-US" dirty="0"/>
                <a:t>Q Quantity</a:t>
              </a:r>
            </a:p>
          </p:txBody>
        </p:sp>
        <p:sp>
          <p:nvSpPr>
            <p:cNvPr id="34" name="TextBox 33"/>
            <p:cNvSpPr txBox="1"/>
            <p:nvPr/>
          </p:nvSpPr>
          <p:spPr>
            <a:xfrm>
              <a:off x="10210110" y="4609026"/>
              <a:ext cx="1019517" cy="646331"/>
            </a:xfrm>
            <a:prstGeom prst="rect">
              <a:avLst/>
            </a:prstGeom>
            <a:noFill/>
          </p:spPr>
          <p:txBody>
            <a:bodyPr wrap="none" rtlCol="0">
              <a:spAutoFit/>
            </a:bodyPr>
            <a:lstStyle/>
            <a:p>
              <a:r>
                <a:rPr lang="en-US" dirty="0"/>
                <a:t>Marginal </a:t>
              </a:r>
            </a:p>
            <a:p>
              <a:r>
                <a:rPr lang="en-US" dirty="0"/>
                <a:t>Benefit</a:t>
              </a:r>
            </a:p>
          </p:txBody>
        </p:sp>
        <p:sp>
          <p:nvSpPr>
            <p:cNvPr id="35" name="TextBox 34"/>
            <p:cNvSpPr txBox="1"/>
            <p:nvPr/>
          </p:nvSpPr>
          <p:spPr>
            <a:xfrm>
              <a:off x="10238534" y="1723766"/>
              <a:ext cx="1019517" cy="646331"/>
            </a:xfrm>
            <a:prstGeom prst="rect">
              <a:avLst/>
            </a:prstGeom>
            <a:noFill/>
          </p:spPr>
          <p:txBody>
            <a:bodyPr wrap="none" rtlCol="0">
              <a:spAutoFit/>
            </a:bodyPr>
            <a:lstStyle/>
            <a:p>
              <a:r>
                <a:rPr lang="en-US" dirty="0"/>
                <a:t>Marginal </a:t>
              </a:r>
            </a:p>
            <a:p>
              <a:r>
                <a:rPr lang="en-US" dirty="0"/>
                <a:t>Cost</a:t>
              </a:r>
            </a:p>
          </p:txBody>
        </p:sp>
      </p:grpSp>
      <p:sp>
        <p:nvSpPr>
          <p:cNvPr id="37" name="TextBox 36"/>
          <p:cNvSpPr txBox="1"/>
          <p:nvPr/>
        </p:nvSpPr>
        <p:spPr>
          <a:xfrm>
            <a:off x="6310949" y="5739330"/>
            <a:ext cx="410465" cy="338554"/>
          </a:xfrm>
          <a:prstGeom prst="rect">
            <a:avLst/>
          </a:prstGeom>
          <a:noFill/>
        </p:spPr>
        <p:txBody>
          <a:bodyPr wrap="square" rtlCol="0">
            <a:spAutoFit/>
          </a:bodyPr>
          <a:lstStyle/>
          <a:p>
            <a:r>
              <a:rPr lang="en-US" sz="1600" dirty="0"/>
              <a:t>0</a:t>
            </a:r>
          </a:p>
        </p:txBody>
      </p:sp>
    </p:spTree>
    <p:extLst>
      <p:ext uri="{BB962C8B-B14F-4D97-AF65-F5344CB8AC3E}">
        <p14:creationId xmlns:p14="http://schemas.microsoft.com/office/powerpoint/2010/main" val="8520139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866"/>
            <a:ext cx="10515600" cy="1325563"/>
          </a:xfrm>
        </p:spPr>
        <p:txBody>
          <a:bodyPr/>
          <a:lstStyle/>
          <a:p>
            <a:r>
              <a:rPr lang="en-US" dirty="0"/>
              <a:t>Sea Level Rise Scenarios for Decision-Making</a:t>
            </a:r>
          </a:p>
        </p:txBody>
      </p:sp>
      <p:sp>
        <p:nvSpPr>
          <p:cNvPr id="3" name="Content Placeholder 2"/>
          <p:cNvSpPr>
            <a:spLocks noGrp="1"/>
          </p:cNvSpPr>
          <p:nvPr>
            <p:ph idx="1"/>
          </p:nvPr>
        </p:nvSpPr>
        <p:spPr>
          <a:xfrm>
            <a:off x="391818" y="1526627"/>
            <a:ext cx="5498983" cy="4971670"/>
          </a:xfrm>
        </p:spPr>
        <p:txBody>
          <a:bodyPr>
            <a:normAutofit fontScale="92500" lnSpcReduction="20000"/>
          </a:bodyPr>
          <a:lstStyle/>
          <a:p>
            <a:pPr marL="0" indent="0">
              <a:buNone/>
            </a:pPr>
            <a:r>
              <a:rPr lang="en-US" dirty="0"/>
              <a:t>Global Sea Level Rise (SLR) is estimated to range from 0.2 to 2+ meters by 2100</a:t>
            </a:r>
          </a:p>
          <a:p>
            <a:pPr marL="0" indent="0">
              <a:buNone/>
            </a:pPr>
            <a:endParaRPr lang="en-US" dirty="0"/>
          </a:p>
          <a:p>
            <a:pPr marL="0" indent="0">
              <a:buNone/>
            </a:pPr>
            <a:r>
              <a:rPr lang="en-US" dirty="0"/>
              <a:t>Given this uncertainty, decision-makers can use a scenario approach to model various outcomes given different levels of SLR. </a:t>
            </a:r>
          </a:p>
          <a:p>
            <a:pPr marL="0" indent="0">
              <a:buNone/>
            </a:pPr>
            <a:endParaRPr lang="en-US" i="1" dirty="0"/>
          </a:p>
          <a:p>
            <a:pPr marL="0" indent="0">
              <a:buNone/>
            </a:pPr>
            <a:r>
              <a:rPr lang="en-US" i="1" dirty="0"/>
              <a:t>“Scenarios are used to develop and test decisions under a variety of plausible futures. This approach strengthens an organization’s ability to recognize, adapt to, and take advantage of changes over time” </a:t>
            </a:r>
            <a:r>
              <a:rPr lang="en-US" dirty="0"/>
              <a:t>(Parris et al., 2012)</a:t>
            </a:r>
            <a:r>
              <a:rPr lang="en-US" i="1" dirty="0"/>
              <a:t>. </a:t>
            </a:r>
            <a:endParaRPr lang="en-US" dirty="0"/>
          </a:p>
          <a:p>
            <a:endParaRPr lang="en-US" dirty="0"/>
          </a:p>
        </p:txBody>
      </p:sp>
      <p:pic>
        <p:nvPicPr>
          <p:cNvPr id="5" name="Picture 4"/>
          <p:cNvPicPr>
            <a:picLocks noChangeAspect="1"/>
          </p:cNvPicPr>
          <p:nvPr/>
        </p:nvPicPr>
        <p:blipFill>
          <a:blip r:embed="rId3"/>
          <a:stretch>
            <a:fillRect/>
          </a:stretch>
        </p:blipFill>
        <p:spPr>
          <a:xfrm>
            <a:off x="6151974" y="2215635"/>
            <a:ext cx="5823594" cy="3093784"/>
          </a:xfrm>
          <a:prstGeom prst="rect">
            <a:avLst/>
          </a:prstGeom>
        </p:spPr>
      </p:pic>
    </p:spTree>
    <p:extLst>
      <p:ext uri="{BB962C8B-B14F-4D97-AF65-F5344CB8AC3E}">
        <p14:creationId xmlns:p14="http://schemas.microsoft.com/office/powerpoint/2010/main" val="117900387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74179" y="0"/>
            <a:ext cx="9341504" cy="6858000"/>
          </a:xfrm>
          <a:prstGeom prst="rect">
            <a:avLst/>
          </a:prstGeom>
        </p:spPr>
      </p:pic>
      <p:sp>
        <p:nvSpPr>
          <p:cNvPr id="3" name="Content Placeholder 2"/>
          <p:cNvSpPr txBox="1">
            <a:spLocks/>
          </p:cNvSpPr>
          <p:nvPr/>
        </p:nvSpPr>
        <p:spPr>
          <a:xfrm>
            <a:off x="10233149" y="3029540"/>
            <a:ext cx="1958851" cy="2134178"/>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buFont typeface="Wingdings" charset="0"/>
              <a:buChar char="à"/>
            </a:pPr>
            <a:r>
              <a:rPr lang="en-US" sz="1800" dirty="0"/>
              <a:t> </a:t>
            </a:r>
            <a:r>
              <a:rPr lang="en-US" sz="1800" dirty="0">
                <a:solidFill>
                  <a:srgbClr val="FF0000"/>
                </a:solidFill>
              </a:rPr>
              <a:t>???</a:t>
            </a:r>
          </a:p>
          <a:p>
            <a:pPr>
              <a:lnSpc>
                <a:spcPct val="100000"/>
              </a:lnSpc>
              <a:buFont typeface="Wingdings" charset="0"/>
              <a:buChar char="à"/>
            </a:pPr>
            <a:r>
              <a:rPr lang="en-US" sz="1800" dirty="0"/>
              <a:t> </a:t>
            </a:r>
            <a:r>
              <a:rPr lang="en-US" sz="1800" dirty="0">
                <a:solidFill>
                  <a:srgbClr val="33B1FF"/>
                </a:solidFill>
              </a:rPr>
              <a:t>Highest (2.0 m)</a:t>
            </a:r>
          </a:p>
          <a:p>
            <a:pPr marL="0" indent="0">
              <a:lnSpc>
                <a:spcPct val="100000"/>
              </a:lnSpc>
              <a:buNone/>
            </a:pPr>
            <a:r>
              <a:rPr lang="en-US" sz="1800" dirty="0">
                <a:sym typeface="Wingdings"/>
              </a:rPr>
              <a:t> </a:t>
            </a:r>
            <a:r>
              <a:rPr lang="en-US" sz="1800" dirty="0">
                <a:solidFill>
                  <a:schemeClr val="accent2"/>
                </a:solidFill>
                <a:sym typeface="Wingdings"/>
              </a:rPr>
              <a:t>Medium (</a:t>
            </a:r>
            <a:r>
              <a:rPr lang="en-US" sz="1800" dirty="0">
                <a:solidFill>
                  <a:schemeClr val="accent2"/>
                </a:solidFill>
              </a:rPr>
              <a:t>1.0 m)</a:t>
            </a:r>
          </a:p>
          <a:p>
            <a:pPr marL="0" indent="0">
              <a:lnSpc>
                <a:spcPct val="100000"/>
              </a:lnSpc>
              <a:buNone/>
            </a:pPr>
            <a:r>
              <a:rPr lang="en-US" sz="1800" dirty="0">
                <a:sym typeface="Wingdings"/>
              </a:rPr>
              <a:t> Lowest  (</a:t>
            </a:r>
            <a:r>
              <a:rPr lang="en-US" sz="1800" dirty="0"/>
              <a:t>0.2m)</a:t>
            </a:r>
          </a:p>
        </p:txBody>
      </p:sp>
      <p:pic>
        <p:nvPicPr>
          <p:cNvPr id="4" name="Picture 3"/>
          <p:cNvPicPr>
            <a:picLocks noChangeAspect="1"/>
          </p:cNvPicPr>
          <p:nvPr/>
        </p:nvPicPr>
        <p:blipFill>
          <a:blip r:embed="rId4"/>
          <a:stretch>
            <a:fillRect/>
          </a:stretch>
        </p:blipFill>
        <p:spPr>
          <a:xfrm>
            <a:off x="8834790" y="2306218"/>
            <a:ext cx="1409700" cy="2857500"/>
          </a:xfrm>
          <a:prstGeom prst="rect">
            <a:avLst/>
          </a:prstGeom>
        </p:spPr>
      </p:pic>
      <p:pic>
        <p:nvPicPr>
          <p:cNvPr id="5" name="Picture 4"/>
          <p:cNvPicPr>
            <a:picLocks noChangeAspect="1"/>
          </p:cNvPicPr>
          <p:nvPr/>
        </p:nvPicPr>
        <p:blipFill>
          <a:blip r:embed="rId5"/>
          <a:stretch>
            <a:fillRect/>
          </a:stretch>
        </p:blipFill>
        <p:spPr>
          <a:xfrm>
            <a:off x="8640154" y="1757183"/>
            <a:ext cx="3517829" cy="370856"/>
          </a:xfrm>
          <a:prstGeom prst="rect">
            <a:avLst/>
          </a:prstGeom>
        </p:spPr>
      </p:pic>
      <p:sp>
        <p:nvSpPr>
          <p:cNvPr id="6" name="TextBox 5"/>
          <p:cNvSpPr txBox="1"/>
          <p:nvPr/>
        </p:nvSpPr>
        <p:spPr>
          <a:xfrm>
            <a:off x="8834790" y="510309"/>
            <a:ext cx="3131644" cy="1077218"/>
          </a:xfrm>
          <a:prstGeom prst="rect">
            <a:avLst/>
          </a:prstGeom>
          <a:noFill/>
        </p:spPr>
        <p:txBody>
          <a:bodyPr wrap="square" rtlCol="0">
            <a:spAutoFit/>
          </a:bodyPr>
          <a:lstStyle/>
          <a:p>
            <a:r>
              <a:rPr lang="en-US" sz="3200" b="1" dirty="0"/>
              <a:t>Sea Level Rise Scenarios </a:t>
            </a:r>
          </a:p>
        </p:txBody>
      </p:sp>
      <p:sp>
        <p:nvSpPr>
          <p:cNvPr id="7" name="TextBox 6"/>
          <p:cNvSpPr txBox="1"/>
          <p:nvPr/>
        </p:nvSpPr>
        <p:spPr>
          <a:xfrm>
            <a:off x="8780745" y="5306907"/>
            <a:ext cx="3323193" cy="1077218"/>
          </a:xfrm>
          <a:prstGeom prst="rect">
            <a:avLst/>
          </a:prstGeom>
          <a:noFill/>
          <a:ln>
            <a:solidFill>
              <a:schemeClr val="tx1"/>
            </a:solidFill>
          </a:ln>
        </p:spPr>
        <p:txBody>
          <a:bodyPr wrap="square" rtlCol="0">
            <a:spAutoFit/>
          </a:bodyPr>
          <a:lstStyle/>
          <a:p>
            <a:r>
              <a:rPr lang="en-US" sz="3200" dirty="0">
                <a:solidFill>
                  <a:srgbClr val="FF0000"/>
                </a:solidFill>
              </a:rPr>
              <a:t>What is the Extreme scenario?</a:t>
            </a:r>
          </a:p>
        </p:txBody>
      </p:sp>
    </p:spTree>
    <p:extLst>
      <p:ext uri="{BB962C8B-B14F-4D97-AF65-F5344CB8AC3E}">
        <p14:creationId xmlns:p14="http://schemas.microsoft.com/office/powerpoint/2010/main" val="1480461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hlinkClick r:id="rId3"/>
          </p:cNvPr>
          <p:cNvPicPr>
            <a:picLocks noChangeAspect="1"/>
          </p:cNvPicPr>
          <p:nvPr/>
        </p:nvPicPr>
        <p:blipFill>
          <a:blip r:embed="rId4"/>
          <a:stretch>
            <a:fillRect/>
          </a:stretch>
        </p:blipFill>
        <p:spPr>
          <a:xfrm>
            <a:off x="-68032" y="181444"/>
            <a:ext cx="8411636" cy="6169081"/>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7987477" y="340207"/>
            <a:ext cx="4204523" cy="2803015"/>
          </a:xfrm>
          <a:prstGeom prst="rect">
            <a:avLst/>
          </a:prstGeom>
        </p:spPr>
      </p:pic>
      <p:pic>
        <p:nvPicPr>
          <p:cNvPr id="7" name="Picture 6"/>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084535" y="3974293"/>
            <a:ext cx="4107465" cy="2883707"/>
          </a:xfrm>
          <a:prstGeom prst="rect">
            <a:avLst/>
          </a:prstGeom>
        </p:spPr>
      </p:pic>
      <p:pic>
        <p:nvPicPr>
          <p:cNvPr id="6" name="Picture 5"/>
          <p:cNvPicPr>
            <a:picLocks noChangeAspect="1"/>
          </p:cNvPicPr>
          <p:nvPr/>
        </p:nvPicPr>
        <p:blipFill>
          <a:blip r:embed="rId7"/>
          <a:stretch>
            <a:fillRect/>
          </a:stretch>
        </p:blipFill>
        <p:spPr>
          <a:xfrm>
            <a:off x="7494919" y="3143222"/>
            <a:ext cx="4697081" cy="957902"/>
          </a:xfrm>
          <a:prstGeom prst="rect">
            <a:avLst/>
          </a:prstGeom>
        </p:spPr>
      </p:pic>
      <p:sp>
        <p:nvSpPr>
          <p:cNvPr id="10" name="TextBox 9"/>
          <p:cNvSpPr txBox="1"/>
          <p:nvPr/>
        </p:nvSpPr>
        <p:spPr>
          <a:xfrm>
            <a:off x="9404583" y="4083406"/>
            <a:ext cx="2787417" cy="307777"/>
          </a:xfrm>
          <a:prstGeom prst="rect">
            <a:avLst/>
          </a:prstGeom>
          <a:solidFill>
            <a:schemeClr val="bg1"/>
          </a:solidFill>
        </p:spPr>
        <p:txBody>
          <a:bodyPr wrap="none" rtlCol="0">
            <a:spAutoFit/>
          </a:bodyPr>
          <a:lstStyle/>
          <a:p>
            <a:r>
              <a:rPr lang="en-US" sz="1400" dirty="0">
                <a:latin typeface="Times"/>
                <a:cs typeface="Times"/>
              </a:rPr>
              <a:t>- </a:t>
            </a:r>
            <a:r>
              <a:rPr lang="en-US" sz="1400" dirty="0" err="1">
                <a:latin typeface="Times"/>
                <a:cs typeface="Times"/>
              </a:rPr>
              <a:t>DeConto</a:t>
            </a:r>
            <a:r>
              <a:rPr lang="en-US" sz="1400" dirty="0">
                <a:latin typeface="Times"/>
                <a:cs typeface="Times"/>
              </a:rPr>
              <a:t> and Pollard 2016, Nature</a:t>
            </a:r>
          </a:p>
        </p:txBody>
      </p:sp>
    </p:spTree>
    <p:extLst>
      <p:ext uri="{BB962C8B-B14F-4D97-AF65-F5344CB8AC3E}">
        <p14:creationId xmlns:p14="http://schemas.microsoft.com/office/powerpoint/2010/main" val="188452860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941" y="137322"/>
            <a:ext cx="10987253" cy="1325563"/>
          </a:xfrm>
        </p:spPr>
        <p:txBody>
          <a:bodyPr/>
          <a:lstStyle/>
          <a:p>
            <a:r>
              <a:rPr lang="en-US" dirty="0"/>
              <a:t>Future Antarctic Contributions to Sea Level Rise </a:t>
            </a:r>
          </a:p>
        </p:txBody>
      </p:sp>
      <p:pic>
        <p:nvPicPr>
          <p:cNvPr id="7" name="Picture 6"/>
          <p:cNvPicPr>
            <a:picLocks noChangeAspect="1"/>
          </p:cNvPicPr>
          <p:nvPr/>
        </p:nvPicPr>
        <p:blipFill>
          <a:blip r:embed="rId3"/>
          <a:stretch>
            <a:fillRect/>
          </a:stretch>
        </p:blipFill>
        <p:spPr>
          <a:xfrm>
            <a:off x="33559" y="1304125"/>
            <a:ext cx="4411233" cy="5181931"/>
          </a:xfrm>
          <a:prstGeom prst="rect">
            <a:avLst/>
          </a:prstGeom>
        </p:spPr>
      </p:pic>
      <p:pic>
        <p:nvPicPr>
          <p:cNvPr id="8" name="Picture 7"/>
          <p:cNvPicPr>
            <a:picLocks noChangeAspect="1"/>
          </p:cNvPicPr>
          <p:nvPr/>
        </p:nvPicPr>
        <p:blipFill>
          <a:blip r:embed="rId4"/>
          <a:stretch>
            <a:fillRect/>
          </a:stretch>
        </p:blipFill>
        <p:spPr>
          <a:xfrm>
            <a:off x="4641859" y="4635316"/>
            <a:ext cx="7497644" cy="2222684"/>
          </a:xfrm>
          <a:prstGeom prst="rect">
            <a:avLst/>
          </a:prstGeom>
        </p:spPr>
      </p:pic>
      <p:pic>
        <p:nvPicPr>
          <p:cNvPr id="9" name="Picture 8"/>
          <p:cNvPicPr>
            <a:picLocks noChangeAspect="1"/>
          </p:cNvPicPr>
          <p:nvPr/>
        </p:nvPicPr>
        <p:blipFill>
          <a:blip r:embed="rId5"/>
          <a:stretch>
            <a:fillRect/>
          </a:stretch>
        </p:blipFill>
        <p:spPr>
          <a:xfrm>
            <a:off x="8754649" y="1164347"/>
            <a:ext cx="3437351" cy="3470969"/>
          </a:xfrm>
          <a:prstGeom prst="rect">
            <a:avLst/>
          </a:prstGeom>
        </p:spPr>
      </p:pic>
      <p:sp>
        <p:nvSpPr>
          <p:cNvPr id="10" name="TextBox 9"/>
          <p:cNvSpPr txBox="1"/>
          <p:nvPr/>
        </p:nvSpPr>
        <p:spPr>
          <a:xfrm>
            <a:off x="6659493" y="3838487"/>
            <a:ext cx="1731188" cy="400110"/>
          </a:xfrm>
          <a:prstGeom prst="rect">
            <a:avLst/>
          </a:prstGeom>
          <a:noFill/>
          <a:ln>
            <a:solidFill>
              <a:schemeClr val="tx1"/>
            </a:solidFill>
          </a:ln>
        </p:spPr>
        <p:txBody>
          <a:bodyPr wrap="none" rtlCol="0">
            <a:spAutoFit/>
          </a:bodyPr>
          <a:lstStyle/>
          <a:p>
            <a:r>
              <a:rPr lang="en-US" sz="2000" dirty="0"/>
              <a:t>Amundsen Sea </a:t>
            </a:r>
          </a:p>
        </p:txBody>
      </p:sp>
      <p:cxnSp>
        <p:nvCxnSpPr>
          <p:cNvPr id="12" name="Straight Arrow Connector 11"/>
          <p:cNvCxnSpPr/>
          <p:nvPr/>
        </p:nvCxnSpPr>
        <p:spPr>
          <a:xfrm flipV="1">
            <a:off x="8390681" y="3418023"/>
            <a:ext cx="1111199" cy="620519"/>
          </a:xfrm>
          <a:prstGeom prst="straightConnector1">
            <a:avLst/>
          </a:prstGeom>
          <a:ln w="25400">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4376946" y="1593317"/>
            <a:ext cx="4377703" cy="1977464"/>
          </a:xfrm>
          <a:prstGeom prst="rect">
            <a:avLst/>
          </a:prstGeom>
          <a:noFill/>
          <a:ln>
            <a:solidFill>
              <a:schemeClr val="tx1"/>
            </a:solidFill>
          </a:ln>
        </p:spPr>
        <p:txBody>
          <a:bodyPr wrap="square" rtlCol="0">
            <a:spAutoFit/>
          </a:bodyPr>
          <a:lstStyle/>
          <a:p>
            <a:r>
              <a:rPr lang="en-US" sz="1750" dirty="0"/>
              <a:t>Representative Concentration Pathways (RCP)</a:t>
            </a:r>
          </a:p>
          <a:p>
            <a:pPr marL="285750" indent="-285750">
              <a:buFont typeface="Arial"/>
              <a:buChar char="•"/>
            </a:pPr>
            <a:r>
              <a:rPr lang="en-US" sz="1750" dirty="0"/>
              <a:t>RCP8.5 </a:t>
            </a:r>
            <a:r>
              <a:rPr lang="mr-IN" sz="1750" dirty="0"/>
              <a:t>–</a:t>
            </a:r>
            <a:r>
              <a:rPr lang="en-US" sz="1750" dirty="0"/>
              <a:t> fossil fuel intensive high emissions scenario or business as usual</a:t>
            </a:r>
          </a:p>
          <a:p>
            <a:pPr marL="285750" indent="-285750">
              <a:buFont typeface="Arial"/>
              <a:buChar char="•"/>
            </a:pPr>
            <a:r>
              <a:rPr lang="en-US" sz="1750" dirty="0"/>
              <a:t>RCP4.5 - moderate emissions stabilizing by 2050 then declining </a:t>
            </a:r>
          </a:p>
          <a:p>
            <a:pPr marL="285750" indent="-285750">
              <a:buFont typeface="Arial"/>
              <a:buChar char="•"/>
            </a:pPr>
            <a:r>
              <a:rPr lang="en-US" sz="1750" dirty="0"/>
              <a:t>RCP2.6 </a:t>
            </a:r>
            <a:r>
              <a:rPr lang="mr-IN" sz="1750" dirty="0"/>
              <a:t>–</a:t>
            </a:r>
            <a:r>
              <a:rPr lang="en-US" sz="1750" dirty="0"/>
              <a:t> drastically cut back on CO2 emissions taking immediate actions </a:t>
            </a:r>
          </a:p>
        </p:txBody>
      </p:sp>
    </p:spTree>
    <p:extLst>
      <p:ext uri="{BB962C8B-B14F-4D97-AF65-F5344CB8AC3E}">
        <p14:creationId xmlns:p14="http://schemas.microsoft.com/office/powerpoint/2010/main" val="21988074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74179" y="0"/>
            <a:ext cx="9341504" cy="6858000"/>
          </a:xfrm>
          <a:prstGeom prst="rect">
            <a:avLst/>
          </a:prstGeom>
        </p:spPr>
      </p:pic>
      <p:sp>
        <p:nvSpPr>
          <p:cNvPr id="3" name="Content Placeholder 2"/>
          <p:cNvSpPr txBox="1">
            <a:spLocks/>
          </p:cNvSpPr>
          <p:nvPr/>
        </p:nvSpPr>
        <p:spPr>
          <a:xfrm>
            <a:off x="10233149" y="3029540"/>
            <a:ext cx="1958851" cy="2134178"/>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buFont typeface="Wingdings" charset="0"/>
              <a:buChar char="à"/>
            </a:pPr>
            <a:r>
              <a:rPr lang="en-US" sz="1800" dirty="0"/>
              <a:t> </a:t>
            </a:r>
            <a:r>
              <a:rPr lang="en-US" sz="1800" dirty="0">
                <a:solidFill>
                  <a:srgbClr val="FF0000"/>
                </a:solidFill>
              </a:rPr>
              <a:t>Extreme (3 m)</a:t>
            </a:r>
          </a:p>
          <a:p>
            <a:pPr>
              <a:lnSpc>
                <a:spcPct val="100000"/>
              </a:lnSpc>
              <a:buFont typeface="Wingdings" charset="0"/>
              <a:buChar char="à"/>
            </a:pPr>
            <a:r>
              <a:rPr lang="en-US" sz="1800" dirty="0"/>
              <a:t> </a:t>
            </a:r>
            <a:r>
              <a:rPr lang="en-US" sz="1800" dirty="0">
                <a:solidFill>
                  <a:srgbClr val="33B1FF"/>
                </a:solidFill>
              </a:rPr>
              <a:t>Highest (2.0 m)</a:t>
            </a:r>
          </a:p>
          <a:p>
            <a:pPr marL="0" indent="0">
              <a:lnSpc>
                <a:spcPct val="100000"/>
              </a:lnSpc>
              <a:buNone/>
            </a:pPr>
            <a:r>
              <a:rPr lang="en-US" sz="1800" dirty="0">
                <a:sym typeface="Wingdings"/>
              </a:rPr>
              <a:t> </a:t>
            </a:r>
            <a:r>
              <a:rPr lang="en-US" sz="1800" dirty="0">
                <a:solidFill>
                  <a:schemeClr val="accent2"/>
                </a:solidFill>
                <a:sym typeface="Wingdings"/>
              </a:rPr>
              <a:t>Medium (</a:t>
            </a:r>
            <a:r>
              <a:rPr lang="en-US" sz="1800" dirty="0">
                <a:solidFill>
                  <a:schemeClr val="accent2"/>
                </a:solidFill>
              </a:rPr>
              <a:t>1.0</a:t>
            </a:r>
            <a:r>
              <a:rPr lang="en-US" sz="1800" dirty="0"/>
              <a:t> m)</a:t>
            </a:r>
          </a:p>
          <a:p>
            <a:pPr marL="0" indent="0">
              <a:lnSpc>
                <a:spcPct val="100000"/>
              </a:lnSpc>
              <a:buNone/>
            </a:pPr>
            <a:r>
              <a:rPr lang="en-US" sz="1800" dirty="0">
                <a:sym typeface="Wingdings"/>
              </a:rPr>
              <a:t> Lowest  (</a:t>
            </a:r>
            <a:r>
              <a:rPr lang="en-US" sz="1800" dirty="0"/>
              <a:t>0.2m)</a:t>
            </a:r>
          </a:p>
        </p:txBody>
      </p:sp>
      <p:pic>
        <p:nvPicPr>
          <p:cNvPr id="4" name="Picture 3"/>
          <p:cNvPicPr>
            <a:picLocks noChangeAspect="1"/>
          </p:cNvPicPr>
          <p:nvPr/>
        </p:nvPicPr>
        <p:blipFill>
          <a:blip r:embed="rId4"/>
          <a:stretch>
            <a:fillRect/>
          </a:stretch>
        </p:blipFill>
        <p:spPr>
          <a:xfrm>
            <a:off x="8834790" y="2306218"/>
            <a:ext cx="1409700" cy="2857500"/>
          </a:xfrm>
          <a:prstGeom prst="rect">
            <a:avLst/>
          </a:prstGeom>
        </p:spPr>
      </p:pic>
      <p:pic>
        <p:nvPicPr>
          <p:cNvPr id="5" name="Picture 4"/>
          <p:cNvPicPr>
            <a:picLocks noChangeAspect="1"/>
          </p:cNvPicPr>
          <p:nvPr/>
        </p:nvPicPr>
        <p:blipFill>
          <a:blip r:embed="rId5"/>
          <a:stretch>
            <a:fillRect/>
          </a:stretch>
        </p:blipFill>
        <p:spPr>
          <a:xfrm>
            <a:off x="8640154" y="1757183"/>
            <a:ext cx="3517829" cy="370856"/>
          </a:xfrm>
          <a:prstGeom prst="rect">
            <a:avLst/>
          </a:prstGeom>
        </p:spPr>
      </p:pic>
      <p:sp>
        <p:nvSpPr>
          <p:cNvPr id="6" name="TextBox 5"/>
          <p:cNvSpPr txBox="1"/>
          <p:nvPr/>
        </p:nvSpPr>
        <p:spPr>
          <a:xfrm>
            <a:off x="8834790" y="510309"/>
            <a:ext cx="3131644" cy="1077218"/>
          </a:xfrm>
          <a:prstGeom prst="rect">
            <a:avLst/>
          </a:prstGeom>
          <a:noFill/>
        </p:spPr>
        <p:txBody>
          <a:bodyPr wrap="square" rtlCol="0">
            <a:spAutoFit/>
          </a:bodyPr>
          <a:lstStyle/>
          <a:p>
            <a:r>
              <a:rPr lang="en-US" sz="3200" b="1" dirty="0"/>
              <a:t>Sea Level Rise Scenarios </a:t>
            </a:r>
          </a:p>
        </p:txBody>
      </p:sp>
    </p:spTree>
    <p:extLst>
      <p:ext uri="{BB962C8B-B14F-4D97-AF65-F5344CB8AC3E}">
        <p14:creationId xmlns:p14="http://schemas.microsoft.com/office/powerpoint/2010/main" val="25934387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736600" y="0"/>
            <a:ext cx="10698480" cy="6858000"/>
          </a:xfrm>
          <a:prstGeom prst="rect">
            <a:avLst/>
          </a:prstGeom>
        </p:spPr>
      </p:pic>
    </p:spTree>
    <p:extLst>
      <p:ext uri="{BB962C8B-B14F-4D97-AF65-F5344CB8AC3E}">
        <p14:creationId xmlns:p14="http://schemas.microsoft.com/office/powerpoint/2010/main" val="204758938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537" y="255889"/>
            <a:ext cx="11694531" cy="1325563"/>
          </a:xfrm>
        </p:spPr>
        <p:txBody>
          <a:bodyPr/>
          <a:lstStyle/>
          <a:p>
            <a:r>
              <a:rPr lang="en-US" dirty="0"/>
              <a:t>Part </a:t>
            </a:r>
            <a:r>
              <a:rPr lang="en-US" dirty="0" smtClean="0"/>
              <a:t>I</a:t>
            </a:r>
            <a:r>
              <a:rPr lang="en-US" dirty="0"/>
              <a:t>. Tools for Analysis: Marginal Damage Curves </a:t>
            </a:r>
          </a:p>
        </p:txBody>
      </p:sp>
      <p:grpSp>
        <p:nvGrpSpPr>
          <p:cNvPr id="15" name="Group 14"/>
          <p:cNvGrpSpPr/>
          <p:nvPr/>
        </p:nvGrpSpPr>
        <p:grpSpPr>
          <a:xfrm>
            <a:off x="3881557" y="764772"/>
            <a:ext cx="7472243" cy="4967022"/>
            <a:chOff x="2188379" y="946215"/>
            <a:chExt cx="7472243" cy="4967022"/>
          </a:xfrm>
        </p:grpSpPr>
        <p:cxnSp>
          <p:nvCxnSpPr>
            <p:cNvPr id="5" name="Straight Arrow Connector 4"/>
            <p:cNvCxnSpPr/>
            <p:nvPr/>
          </p:nvCxnSpPr>
          <p:spPr>
            <a:xfrm flipV="1">
              <a:off x="5510636" y="2865791"/>
              <a:ext cx="0" cy="304744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V="1">
              <a:off x="5510636" y="5913233"/>
              <a:ext cx="4149986" cy="3"/>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2" name="Arc 11"/>
            <p:cNvSpPr/>
            <p:nvPr/>
          </p:nvSpPr>
          <p:spPr>
            <a:xfrm>
              <a:off x="2188379" y="946215"/>
              <a:ext cx="6848611" cy="4967018"/>
            </a:xfrm>
            <a:prstGeom prst="arc">
              <a:avLst>
                <a:gd name="adj1" fmla="val 21500795"/>
                <a:gd name="adj2" fmla="val 5492044"/>
              </a:avLst>
            </a:prstGeom>
            <a:ln w="15875">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4" name="TextBox 3"/>
          <p:cNvSpPr txBox="1"/>
          <p:nvPr/>
        </p:nvSpPr>
        <p:spPr>
          <a:xfrm>
            <a:off x="10835531" y="5814421"/>
            <a:ext cx="1036537" cy="369332"/>
          </a:xfrm>
          <a:prstGeom prst="rect">
            <a:avLst/>
          </a:prstGeom>
          <a:noFill/>
        </p:spPr>
        <p:txBody>
          <a:bodyPr wrap="none" rtlCol="0">
            <a:spAutoFit/>
          </a:bodyPr>
          <a:lstStyle/>
          <a:p>
            <a:r>
              <a:rPr lang="en-US" dirty="0"/>
              <a:t>Tons CO</a:t>
            </a:r>
            <a:r>
              <a:rPr lang="en-US" baseline="-25000" dirty="0"/>
              <a:t>2</a:t>
            </a:r>
            <a:endParaRPr lang="en-US" dirty="0"/>
          </a:p>
        </p:txBody>
      </p:sp>
      <p:sp>
        <p:nvSpPr>
          <p:cNvPr id="6" name="TextBox 5"/>
          <p:cNvSpPr txBox="1"/>
          <p:nvPr/>
        </p:nvSpPr>
        <p:spPr>
          <a:xfrm>
            <a:off x="6769242" y="2516388"/>
            <a:ext cx="385518" cy="369332"/>
          </a:xfrm>
          <a:prstGeom prst="rect">
            <a:avLst/>
          </a:prstGeom>
          <a:noFill/>
        </p:spPr>
        <p:txBody>
          <a:bodyPr wrap="square" rtlCol="0">
            <a:spAutoFit/>
          </a:bodyPr>
          <a:lstStyle/>
          <a:p>
            <a:r>
              <a:rPr lang="en-US" dirty="0"/>
              <a:t>$</a:t>
            </a:r>
          </a:p>
        </p:txBody>
      </p:sp>
      <p:sp>
        <p:nvSpPr>
          <p:cNvPr id="7" name="TextBox 6"/>
          <p:cNvSpPr txBox="1"/>
          <p:nvPr/>
        </p:nvSpPr>
        <p:spPr>
          <a:xfrm>
            <a:off x="7608307" y="2222683"/>
            <a:ext cx="2844987" cy="369332"/>
          </a:xfrm>
          <a:prstGeom prst="rect">
            <a:avLst/>
          </a:prstGeom>
          <a:noFill/>
        </p:spPr>
        <p:txBody>
          <a:bodyPr wrap="none" rtlCol="0">
            <a:spAutoFit/>
          </a:bodyPr>
          <a:lstStyle/>
          <a:p>
            <a:r>
              <a:rPr lang="en-US" dirty="0"/>
              <a:t>CO</a:t>
            </a:r>
            <a:r>
              <a:rPr lang="en-US" baseline="-25000" dirty="0"/>
              <a:t>2</a:t>
            </a:r>
            <a:r>
              <a:rPr lang="en-US" dirty="0"/>
              <a:t> Marginal Damage Curve</a:t>
            </a:r>
          </a:p>
        </p:txBody>
      </p:sp>
      <p:sp>
        <p:nvSpPr>
          <p:cNvPr id="14" name="TextBox 13"/>
          <p:cNvSpPr txBox="1"/>
          <p:nvPr/>
        </p:nvSpPr>
        <p:spPr>
          <a:xfrm>
            <a:off x="566938" y="1525110"/>
            <a:ext cx="5635363" cy="461665"/>
          </a:xfrm>
          <a:prstGeom prst="rect">
            <a:avLst/>
          </a:prstGeom>
          <a:noFill/>
        </p:spPr>
        <p:txBody>
          <a:bodyPr wrap="square" rtlCol="0">
            <a:spAutoFit/>
          </a:bodyPr>
          <a:lstStyle/>
          <a:p>
            <a:r>
              <a:rPr lang="en-US" sz="2400" b="1" dirty="0"/>
              <a:t>Example: Marginal Damages of Pollution </a:t>
            </a:r>
          </a:p>
        </p:txBody>
      </p:sp>
      <p:sp>
        <p:nvSpPr>
          <p:cNvPr id="16" name="TextBox 15"/>
          <p:cNvSpPr txBox="1"/>
          <p:nvPr/>
        </p:nvSpPr>
        <p:spPr>
          <a:xfrm>
            <a:off x="566938" y="2000036"/>
            <a:ext cx="5692057" cy="1200328"/>
          </a:xfrm>
          <a:prstGeom prst="rect">
            <a:avLst/>
          </a:prstGeom>
          <a:noFill/>
        </p:spPr>
        <p:txBody>
          <a:bodyPr wrap="square" rtlCol="0">
            <a:spAutoFit/>
          </a:bodyPr>
          <a:lstStyle/>
          <a:p>
            <a:r>
              <a:rPr lang="en-US" sz="2400" dirty="0"/>
              <a:t>As CO</a:t>
            </a:r>
            <a:r>
              <a:rPr lang="en-US" sz="2400" baseline="-25000" dirty="0"/>
              <a:t>2</a:t>
            </a:r>
            <a:r>
              <a:rPr lang="en-US" sz="2400" dirty="0"/>
              <a:t> emissions increase, the damage cost from each additional ton of pollution is more than the previous ton.  </a:t>
            </a:r>
          </a:p>
        </p:txBody>
      </p:sp>
      <p:sp>
        <p:nvSpPr>
          <p:cNvPr id="17" name="TextBox 16"/>
          <p:cNvSpPr txBox="1"/>
          <p:nvPr/>
        </p:nvSpPr>
        <p:spPr>
          <a:xfrm>
            <a:off x="597887" y="4352595"/>
            <a:ext cx="5342178" cy="1938992"/>
          </a:xfrm>
          <a:prstGeom prst="rect">
            <a:avLst/>
          </a:prstGeom>
          <a:noFill/>
        </p:spPr>
        <p:txBody>
          <a:bodyPr wrap="none" rtlCol="0">
            <a:spAutoFit/>
          </a:bodyPr>
          <a:lstStyle/>
          <a:p>
            <a:r>
              <a:rPr lang="en-US" sz="2400" dirty="0" smtClean="0"/>
              <a:t>What </a:t>
            </a:r>
            <a:r>
              <a:rPr lang="en-US" sz="2400" dirty="0"/>
              <a:t>area on the graph represents the </a:t>
            </a:r>
          </a:p>
          <a:p>
            <a:r>
              <a:rPr lang="en-US" sz="2400" dirty="0"/>
              <a:t>Total Damage Costs from Q</a:t>
            </a:r>
            <a:r>
              <a:rPr lang="en-US" sz="2400" baseline="-25000" dirty="0"/>
              <a:t>2</a:t>
            </a:r>
            <a:r>
              <a:rPr lang="en-US" sz="2400" dirty="0"/>
              <a:t> tons of CO</a:t>
            </a:r>
            <a:r>
              <a:rPr lang="en-US" sz="2400" baseline="-25000" dirty="0"/>
              <a:t>2</a:t>
            </a:r>
            <a:r>
              <a:rPr lang="en-US" sz="2400" dirty="0" smtClean="0"/>
              <a:t>?</a:t>
            </a:r>
          </a:p>
          <a:p>
            <a:endParaRPr lang="en-US" sz="2400" dirty="0"/>
          </a:p>
          <a:p>
            <a:r>
              <a:rPr lang="en-US" sz="2400" dirty="0" smtClean="0"/>
              <a:t>What are represents the marginal </a:t>
            </a:r>
          </a:p>
          <a:p>
            <a:r>
              <a:rPr lang="en-US" sz="2400" dirty="0" smtClean="0"/>
              <a:t>Damage costs </a:t>
            </a:r>
            <a:r>
              <a:rPr lang="en-US" sz="2400" dirty="0" smtClean="0"/>
              <a:t>from Q</a:t>
            </a:r>
            <a:r>
              <a:rPr lang="en-US" sz="2400" baseline="-25000" dirty="0" smtClean="0"/>
              <a:t>1</a:t>
            </a:r>
            <a:r>
              <a:rPr lang="en-US" sz="2400" dirty="0" smtClean="0"/>
              <a:t> to Q</a:t>
            </a:r>
            <a:r>
              <a:rPr lang="en-US" sz="2400" baseline="-25000" dirty="0" smtClean="0"/>
              <a:t>2</a:t>
            </a:r>
            <a:r>
              <a:rPr lang="en-US" sz="2400" dirty="0" smtClean="0"/>
              <a:t>?</a:t>
            </a:r>
            <a:endParaRPr lang="en-US" sz="2400" dirty="0"/>
          </a:p>
        </p:txBody>
      </p:sp>
      <p:sp>
        <p:nvSpPr>
          <p:cNvPr id="27" name="TextBox 26"/>
          <p:cNvSpPr txBox="1"/>
          <p:nvPr/>
        </p:nvSpPr>
        <p:spPr>
          <a:xfrm>
            <a:off x="6913493" y="5589592"/>
            <a:ext cx="275661" cy="307777"/>
          </a:xfrm>
          <a:prstGeom prst="rect">
            <a:avLst/>
          </a:prstGeom>
          <a:noFill/>
        </p:spPr>
        <p:txBody>
          <a:bodyPr wrap="none" rtlCol="0">
            <a:spAutoFit/>
          </a:bodyPr>
          <a:lstStyle/>
          <a:p>
            <a:r>
              <a:rPr lang="en-US" sz="1400" dirty="0"/>
              <a:t>0</a:t>
            </a:r>
            <a:endParaRPr lang="en-US" dirty="0"/>
          </a:p>
        </p:txBody>
      </p:sp>
      <p:sp>
        <p:nvSpPr>
          <p:cNvPr id="28" name="TextBox 27"/>
          <p:cNvSpPr txBox="1"/>
          <p:nvPr/>
        </p:nvSpPr>
        <p:spPr>
          <a:xfrm>
            <a:off x="9288310" y="5660533"/>
            <a:ext cx="392054" cy="338554"/>
          </a:xfrm>
          <a:prstGeom prst="rect">
            <a:avLst/>
          </a:prstGeom>
          <a:noFill/>
        </p:spPr>
        <p:txBody>
          <a:bodyPr wrap="none" rtlCol="0">
            <a:spAutoFit/>
          </a:bodyPr>
          <a:lstStyle/>
          <a:p>
            <a:r>
              <a:rPr lang="en-US" sz="1600" dirty="0"/>
              <a:t>Q</a:t>
            </a:r>
            <a:r>
              <a:rPr lang="en-US" sz="1600" baseline="-25000" dirty="0"/>
              <a:t>1</a:t>
            </a:r>
            <a:endParaRPr lang="en-US" baseline="-25000" dirty="0"/>
          </a:p>
        </p:txBody>
      </p:sp>
      <p:sp>
        <p:nvSpPr>
          <p:cNvPr id="29" name="TextBox 28"/>
          <p:cNvSpPr txBox="1"/>
          <p:nvPr/>
        </p:nvSpPr>
        <p:spPr>
          <a:xfrm>
            <a:off x="9744799" y="5650680"/>
            <a:ext cx="392054" cy="338554"/>
          </a:xfrm>
          <a:prstGeom prst="rect">
            <a:avLst/>
          </a:prstGeom>
          <a:noFill/>
        </p:spPr>
        <p:txBody>
          <a:bodyPr wrap="none" rtlCol="0">
            <a:spAutoFit/>
          </a:bodyPr>
          <a:lstStyle/>
          <a:p>
            <a:r>
              <a:rPr lang="en-US" sz="1600" dirty="0"/>
              <a:t>Q</a:t>
            </a:r>
            <a:r>
              <a:rPr lang="en-US" sz="1600" baseline="-25000" dirty="0"/>
              <a:t>2</a:t>
            </a:r>
            <a:endParaRPr lang="en-US" baseline="-25000" dirty="0"/>
          </a:p>
        </p:txBody>
      </p:sp>
      <p:cxnSp>
        <p:nvCxnSpPr>
          <p:cNvPr id="31" name="Straight Connector 30"/>
          <p:cNvCxnSpPr/>
          <p:nvPr/>
        </p:nvCxnSpPr>
        <p:spPr>
          <a:xfrm flipV="1">
            <a:off x="9433847" y="5164520"/>
            <a:ext cx="0" cy="567270"/>
          </a:xfrm>
          <a:prstGeom prst="line">
            <a:avLst/>
          </a:prstGeom>
          <a:ln>
            <a:solidFill>
              <a:srgbClr val="FF0000"/>
            </a:solidFill>
            <a:prstDash val="dash"/>
          </a:ln>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7189154" y="5164520"/>
            <a:ext cx="2244693" cy="0"/>
          </a:xfrm>
          <a:prstGeom prst="line">
            <a:avLst/>
          </a:prstGeom>
          <a:ln>
            <a:solidFill>
              <a:srgbClr val="FF0000"/>
            </a:solidFill>
            <a:prstDash val="dash"/>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9905770" y="4860218"/>
            <a:ext cx="0" cy="848891"/>
          </a:xfrm>
          <a:prstGeom prst="line">
            <a:avLst/>
          </a:prstGeom>
          <a:ln>
            <a:solidFill>
              <a:srgbClr val="FF0000"/>
            </a:solidFill>
            <a:prstDash val="dash"/>
          </a:ln>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7189154" y="4853527"/>
            <a:ext cx="2732258" cy="6691"/>
          </a:xfrm>
          <a:prstGeom prst="line">
            <a:avLst/>
          </a:prstGeom>
          <a:ln>
            <a:solidFill>
              <a:srgbClr val="FF0000"/>
            </a:solidFill>
            <a:prstDash val="dash"/>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6791235" y="4969098"/>
            <a:ext cx="457652" cy="307777"/>
          </a:xfrm>
          <a:prstGeom prst="rect">
            <a:avLst/>
          </a:prstGeom>
          <a:noFill/>
        </p:spPr>
        <p:txBody>
          <a:bodyPr wrap="none" rtlCol="0">
            <a:spAutoFit/>
          </a:bodyPr>
          <a:lstStyle/>
          <a:p>
            <a:r>
              <a:rPr lang="en-US" sz="1400" dirty="0"/>
              <a:t>100</a:t>
            </a:r>
          </a:p>
        </p:txBody>
      </p:sp>
      <p:sp>
        <p:nvSpPr>
          <p:cNvPr id="48" name="TextBox 47"/>
          <p:cNvSpPr txBox="1"/>
          <p:nvPr/>
        </p:nvSpPr>
        <p:spPr>
          <a:xfrm>
            <a:off x="6783601" y="4651487"/>
            <a:ext cx="457652" cy="307777"/>
          </a:xfrm>
          <a:prstGeom prst="rect">
            <a:avLst/>
          </a:prstGeom>
          <a:noFill/>
        </p:spPr>
        <p:txBody>
          <a:bodyPr wrap="none" rtlCol="0">
            <a:spAutoFit/>
          </a:bodyPr>
          <a:lstStyle/>
          <a:p>
            <a:r>
              <a:rPr lang="en-US" sz="1400" dirty="0"/>
              <a:t>150</a:t>
            </a:r>
          </a:p>
        </p:txBody>
      </p:sp>
      <p:cxnSp>
        <p:nvCxnSpPr>
          <p:cNvPr id="49" name="Straight Connector 48"/>
          <p:cNvCxnSpPr>
            <a:stCxn id="28" idx="0"/>
            <a:endCxn id="28" idx="0"/>
          </p:cNvCxnSpPr>
          <p:nvPr/>
        </p:nvCxnSpPr>
        <p:spPr>
          <a:xfrm>
            <a:off x="9484337" y="5660533"/>
            <a:ext cx="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aphicFrame>
        <p:nvGraphicFramePr>
          <p:cNvPr id="8" name="Object 7"/>
          <p:cNvGraphicFramePr>
            <a:graphicFrameLocks noChangeAspect="1"/>
          </p:cNvGraphicFramePr>
          <p:nvPr>
            <p:extLst>
              <p:ext uri="{D42A27DB-BD31-4B8C-83A1-F6EECF244321}">
                <p14:modId xmlns:p14="http://schemas.microsoft.com/office/powerpoint/2010/main" val="776113842"/>
              </p:ext>
            </p:extLst>
          </p:nvPr>
        </p:nvGraphicFramePr>
        <p:xfrm>
          <a:off x="2859266" y="3414654"/>
          <a:ext cx="2258261" cy="772563"/>
        </p:xfrm>
        <a:graphic>
          <a:graphicData uri="http://schemas.openxmlformats.org/presentationml/2006/ole">
            <mc:AlternateContent xmlns:mc="http://schemas.openxmlformats.org/markup-compatibility/2006">
              <mc:Choice xmlns:v="urn:schemas-microsoft-com:vml" Requires="v">
                <p:oleObj spid="_x0000_s1027" name="Equation" r:id="rId4" imgW="1447800" imgH="495300" progId="Equation.3">
                  <p:embed/>
                </p:oleObj>
              </mc:Choice>
              <mc:Fallback>
                <p:oleObj name="Equation" r:id="rId4" imgW="1447800" imgH="495300" progId="Equation.3">
                  <p:embed/>
                  <p:pic>
                    <p:nvPicPr>
                      <p:cNvPr id="0" name=""/>
                      <p:cNvPicPr/>
                      <p:nvPr/>
                    </p:nvPicPr>
                    <p:blipFill>
                      <a:blip r:embed="rId5"/>
                      <a:stretch>
                        <a:fillRect/>
                      </a:stretch>
                    </p:blipFill>
                    <p:spPr>
                      <a:xfrm>
                        <a:off x="2859266" y="3414654"/>
                        <a:ext cx="2258261" cy="772563"/>
                      </a:xfrm>
                      <a:prstGeom prst="rect">
                        <a:avLst/>
                      </a:prstGeom>
                    </p:spPr>
                  </p:pic>
                </p:oleObj>
              </mc:Fallback>
            </mc:AlternateContent>
          </a:graphicData>
        </a:graphic>
      </p:graphicFrame>
      <p:sp>
        <p:nvSpPr>
          <p:cNvPr id="9" name="TextBox 8"/>
          <p:cNvSpPr txBox="1"/>
          <p:nvPr/>
        </p:nvSpPr>
        <p:spPr>
          <a:xfrm>
            <a:off x="846713" y="3580499"/>
            <a:ext cx="2176437" cy="400110"/>
          </a:xfrm>
          <a:prstGeom prst="rect">
            <a:avLst/>
          </a:prstGeom>
          <a:noFill/>
        </p:spPr>
        <p:txBody>
          <a:bodyPr wrap="square" rtlCol="0">
            <a:spAutoFit/>
          </a:bodyPr>
          <a:lstStyle/>
          <a:p>
            <a:r>
              <a:rPr lang="en-US" sz="2000" dirty="0" smtClean="0"/>
              <a:t>Marginal Damage </a:t>
            </a:r>
            <a:endParaRPr lang="en-US" sz="2000" dirty="0"/>
          </a:p>
        </p:txBody>
      </p:sp>
    </p:spTree>
    <p:extLst>
      <p:ext uri="{BB962C8B-B14F-4D97-AF65-F5344CB8AC3E}">
        <p14:creationId xmlns:p14="http://schemas.microsoft.com/office/powerpoint/2010/main" val="33873556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p:cNvGraphicFramePr>
            <a:graphicFrameLocks noChangeAspect="1"/>
          </p:cNvGraphicFramePr>
          <p:nvPr>
            <p:extLst>
              <p:ext uri="{D42A27DB-BD31-4B8C-83A1-F6EECF244321}">
                <p14:modId xmlns:p14="http://schemas.microsoft.com/office/powerpoint/2010/main" val="1568914527"/>
              </p:ext>
            </p:extLst>
          </p:nvPr>
        </p:nvGraphicFramePr>
        <p:xfrm>
          <a:off x="3641228" y="2405063"/>
          <a:ext cx="5021263" cy="1643062"/>
        </p:xfrm>
        <a:graphic>
          <a:graphicData uri="http://schemas.openxmlformats.org/presentationml/2006/ole">
            <mc:AlternateContent xmlns:mc="http://schemas.openxmlformats.org/markup-compatibility/2006">
              <mc:Choice xmlns:v="urn:schemas-microsoft-com:vml" Requires="v">
                <p:oleObj spid="_x0000_s3149" name="Equation" r:id="rId4" imgW="2832100" imgH="927100" progId="Equation.3">
                  <p:embed/>
                </p:oleObj>
              </mc:Choice>
              <mc:Fallback>
                <p:oleObj name="Equation" r:id="rId4" imgW="2832100" imgH="927100" progId="Equation.3">
                  <p:embed/>
                  <p:pic>
                    <p:nvPicPr>
                      <p:cNvPr id="0" name=""/>
                      <p:cNvPicPr/>
                      <p:nvPr/>
                    </p:nvPicPr>
                    <p:blipFill>
                      <a:blip r:embed="rId5"/>
                      <a:stretch>
                        <a:fillRect/>
                      </a:stretch>
                    </p:blipFill>
                    <p:spPr>
                      <a:xfrm>
                        <a:off x="3641228" y="2405063"/>
                        <a:ext cx="5021263" cy="1643062"/>
                      </a:xfrm>
                      <a:prstGeom prst="rect">
                        <a:avLst/>
                      </a:prstGeom>
                    </p:spPr>
                  </p:pic>
                </p:oleObj>
              </mc:Fallback>
            </mc:AlternateContent>
          </a:graphicData>
        </a:graphic>
      </p:graphicFrame>
      <p:sp>
        <p:nvSpPr>
          <p:cNvPr id="2" name="Title 1"/>
          <p:cNvSpPr>
            <a:spLocks noGrp="1"/>
          </p:cNvSpPr>
          <p:nvPr>
            <p:ph type="title"/>
          </p:nvPr>
        </p:nvSpPr>
        <p:spPr>
          <a:xfrm>
            <a:off x="566938" y="365125"/>
            <a:ext cx="10786862" cy="1325563"/>
          </a:xfrm>
        </p:spPr>
        <p:txBody>
          <a:bodyPr/>
          <a:lstStyle/>
          <a:p>
            <a:r>
              <a:rPr lang="en-US" dirty="0"/>
              <a:t>Part II. Tools for Analysis: What are the expected damage costs of flooding?  </a:t>
            </a:r>
          </a:p>
        </p:txBody>
      </p:sp>
      <p:sp>
        <p:nvSpPr>
          <p:cNvPr id="3" name="Content Placeholder 2"/>
          <p:cNvSpPr>
            <a:spLocks noGrp="1"/>
          </p:cNvSpPr>
          <p:nvPr>
            <p:ph idx="1"/>
          </p:nvPr>
        </p:nvSpPr>
        <p:spPr>
          <a:xfrm>
            <a:off x="430873" y="2065649"/>
            <a:ext cx="11282065" cy="4579721"/>
          </a:xfrm>
        </p:spPr>
        <p:txBody>
          <a:bodyPr>
            <a:normAutofit/>
          </a:bodyPr>
          <a:lstStyle/>
          <a:p>
            <a:pPr marL="0" indent="0">
              <a:buNone/>
            </a:pPr>
            <a:r>
              <a:rPr lang="en-US" b="1" dirty="0"/>
              <a:t>Expected Value Analysis </a:t>
            </a:r>
          </a:p>
          <a:p>
            <a:pPr marL="457200" lvl="1" indent="0">
              <a:buNone/>
            </a:pPr>
            <a:endParaRPr lang="en-US" dirty="0"/>
          </a:p>
          <a:p>
            <a:pPr marL="457200" lvl="1" indent="0">
              <a:buNone/>
            </a:pPr>
            <a:r>
              <a:rPr lang="en-US" dirty="0"/>
              <a:t>						        ,  or </a:t>
            </a:r>
          </a:p>
          <a:p>
            <a:pPr marL="457200" lvl="1" indent="0">
              <a:buNone/>
            </a:pPr>
            <a:endParaRPr lang="en-US" dirty="0"/>
          </a:p>
          <a:p>
            <a:pPr marL="457200" lvl="1" indent="0">
              <a:buNone/>
            </a:pPr>
            <a:endParaRPr lang="en-US" dirty="0"/>
          </a:p>
          <a:p>
            <a:endParaRPr lang="en-US" sz="1500" dirty="0"/>
          </a:p>
          <a:p>
            <a:r>
              <a:rPr lang="en-US" dirty="0"/>
              <a:t>We can use expected value analysis to incorporate risk into our decision-making by multiplying the damage costs of a flood event (</a:t>
            </a:r>
            <a:r>
              <a:rPr lang="en-US" dirty="0">
                <a:latin typeface="Cambria"/>
                <a:cs typeface="Cambria"/>
              </a:rPr>
              <a:t>x</a:t>
            </a:r>
            <a:r>
              <a:rPr lang="en-US" baseline="-25000" dirty="0">
                <a:latin typeface="Cambria"/>
                <a:cs typeface="Cambria"/>
              </a:rPr>
              <a:t>j</a:t>
            </a:r>
            <a:r>
              <a:rPr lang="en-US" dirty="0"/>
              <a:t>) by the probability of the flood occurring, </a:t>
            </a:r>
            <a:r>
              <a:rPr lang="en-US" dirty="0">
                <a:latin typeface="Cambria"/>
                <a:cs typeface="Cambria"/>
              </a:rPr>
              <a:t>p(x</a:t>
            </a:r>
            <a:r>
              <a:rPr lang="en-US" baseline="-25000" dirty="0">
                <a:latin typeface="Cambria"/>
                <a:cs typeface="Cambria"/>
              </a:rPr>
              <a:t>j</a:t>
            </a:r>
            <a:r>
              <a:rPr lang="en-US" dirty="0">
                <a:latin typeface="Cambria"/>
                <a:cs typeface="Cambria"/>
              </a:rPr>
              <a:t>) </a:t>
            </a:r>
            <a:r>
              <a:rPr lang="en-US" dirty="0"/>
              <a:t>for ‘n’ potential outcomes. </a:t>
            </a:r>
          </a:p>
          <a:p>
            <a:r>
              <a:rPr lang="en-US" dirty="0"/>
              <a:t>In this case, n=2, Flood or No Flood</a:t>
            </a:r>
          </a:p>
        </p:txBody>
      </p:sp>
    </p:spTree>
    <p:extLst>
      <p:ext uri="{BB962C8B-B14F-4D97-AF65-F5344CB8AC3E}">
        <p14:creationId xmlns:p14="http://schemas.microsoft.com/office/powerpoint/2010/main" val="4222470080"/>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21000</TotalTime>
  <Words>676</Words>
  <Application>Microsoft Macintosh PowerPoint</Application>
  <PresentationFormat>Custom</PresentationFormat>
  <Paragraphs>94</Paragraphs>
  <Slides>11</Slides>
  <Notes>10</Notes>
  <HiddenSlides>0</HiddenSlides>
  <MMClips>0</MMClips>
  <ScaleCrop>false</ScaleCrop>
  <HeadingPairs>
    <vt:vector size="6" baseType="variant">
      <vt:variant>
        <vt:lpstr>Theme</vt:lpstr>
      </vt:variant>
      <vt:variant>
        <vt:i4>1</vt:i4>
      </vt:variant>
      <vt:variant>
        <vt:lpstr>Embedded OLE Servers</vt:lpstr>
      </vt:variant>
      <vt:variant>
        <vt:i4>2</vt:i4>
      </vt:variant>
      <vt:variant>
        <vt:lpstr>Slide Titles</vt:lpstr>
      </vt:variant>
      <vt:variant>
        <vt:i4>11</vt:i4>
      </vt:variant>
    </vt:vector>
  </HeadingPairs>
  <TitlesOfParts>
    <vt:vector size="14" baseType="lpstr">
      <vt:lpstr>Office Theme</vt:lpstr>
      <vt:lpstr>Equation</vt:lpstr>
      <vt:lpstr>Microsoft Equation</vt:lpstr>
      <vt:lpstr>Sea Level Rise Impacts in Tacoma </vt:lpstr>
      <vt:lpstr>Sea Level Rise Scenarios for Decision-Making</vt:lpstr>
      <vt:lpstr>PowerPoint Presentation</vt:lpstr>
      <vt:lpstr>PowerPoint Presentation</vt:lpstr>
      <vt:lpstr>Future Antarctic Contributions to Sea Level Rise </vt:lpstr>
      <vt:lpstr>PowerPoint Presentation</vt:lpstr>
      <vt:lpstr>PowerPoint Presentation</vt:lpstr>
      <vt:lpstr>Part I. Tools for Analysis: Marginal Damage Curves </vt:lpstr>
      <vt:lpstr>Part II. Tools for Analysis: What are the expected damage costs of flooding?  </vt:lpstr>
      <vt:lpstr>Part II. Tools for Analysis: What are the expected damage costs of flooding?  </vt:lpstr>
      <vt:lpstr>Part IV. Tools for Analysis: How much to spend on adaptation to Sea Level Rise? </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Aedin Wright</dc:creator>
  <cp:lastModifiedBy>Lea Fortmann</cp:lastModifiedBy>
  <cp:revision>186</cp:revision>
  <dcterms:created xsi:type="dcterms:W3CDTF">2017-05-23T15:36:41Z</dcterms:created>
  <dcterms:modified xsi:type="dcterms:W3CDTF">2019-03-27T17:45:06Z</dcterms:modified>
</cp:coreProperties>
</file>

<file path=docProps/thumbnail.jpeg>
</file>